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Libre Franklin Bold" panose="020B0604020202020204" charset="0"/>
      <p:regular r:id="rId17"/>
    </p:embeddedFont>
    <p:embeddedFont>
      <p:font typeface="Open Sauce" panose="020B0604020202020204" charset="0"/>
      <p:regular r:id="rId18"/>
    </p:embeddedFont>
    <p:embeddedFont>
      <p:font typeface="Open Sauce SemiBold" panose="020B0604020202020204" charset="0"/>
      <p:regular r:id="rId19"/>
    </p:embeddedFont>
    <p:embeddedFont>
      <p:font typeface="Open Sauce SemiBold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7" d="100"/>
          <a:sy n="57" d="100"/>
        </p:scale>
        <p:origin x="7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10:35:25.29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0,'2229'0,"-1957"12,283 51,129 42,-430-65,-135-27,0-6,158-9,144 7,354 38,-5-43,-426-3,3123 1,-1786 4,2832-2,-4366-6,154-25,-29 15,-9 2,222-18,1 34,-171 1,1198-3,-1453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09:47:23.94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0,'2182'0,"-2119"3,103 18,-100-10,77 2,895-12,-501-3,2513 2,-3006 2,-1 3,0 1,0 2,41 14,-26-7,83 12,70-13,221-15,-222-2,1269 1,-798 3,-175-23,-131 2,985 13,-777 10,3928-3,-4449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09:47:29.63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93,'8414'0,"-8379"-2,1-1,57-14,-48 8,47-3,633 3,-432 13,2421-4,-2702 0,3 1,-1-1,0 0,0-1,1-1,-1 0,0-1,23-8,-37 11,0 0,1 0,-1 0,0 0,1 0,-1 0,0 0,1-1,-1 1,0 0,1 0,-1 0,0 0,0 0,1-1,-1 1,0 0,0 0,1-1,-1 1,0 0,0 0,0-1,1 1,-1 0,0-1,0 1,0 0,0 0,0-1,0 1,0 0,1-1,-1 1,0 0,0-1,0 1,0 0,0-1,-1 1,-13-8,-25 2,7 3,1 3,0 0,-1 2,-58 12,-119 42,-19 3,187-52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09:47:35.117"/>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1,'106'4,"149"26,-180-20,150 18,267-3,7858-28,-8310 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09:47:37.017"/>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775 1,'-8'0,"-18"8,-14 10,-7 3,-3-3,-3-4,9 4,4-2,0-3,0 3,-3 1,0-4,-3-4,0-3,0-3,-9-2,-3-1,8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10:28:07.28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97,'3587'0,"-3499"-4,91-16,66-3,-18 25,92-4,-155-22,-113 14,81-4,576 12,-338 5,-293 2,1 3,-2 4,0 3,77 26,6 0,551 104,-591-132,2-5,169-10,-103-2,2064 5,-2187-5,101-16,-97 9,73-2,128-11,3 0,-240 24,50-2,103-14,120-41,-224 46,121-3,89 17,-97 1,1280-4,-1411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10:28:10.12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49,'1'-1,"0"0,-1 0,1-1,0 1,0 0,0 0,0 0,0 0,0 0,0 1,0-1,0 0,0 0,0 1,1-1,-1 1,0-1,0 1,1-1,-1 1,0 0,1 0,-1-1,1 1,-1 0,3 1,2-3,96-11,-1 4,123 4,-119 4,674-1,-520 3,-196 2,101 18,26 2,174 24,-240-25,148 5,-195-25,-15-2,-1 2,1 3,-1 3,75 19,-88-14,1-2,1-3,50 3,148-6,-41-3,-147 4,1 3,114 33,-32-7,-17-13,1-6,1-6,162-7,940-7,-731 5,-420-5,92-15,-2-1,-107 16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10:28:17.92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0 239,'563'0,"-506"-3,-1-3,1-2,75-22,-62 13,105-11,313-41,-309 37,304-13,775 45,-535 2,73-2,-756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10:28:20.71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0 144,'2467'0,"-2165"-24,-3 0,-230 20,79-14,49-3,-36 21,58-3,-193-1,0-1,26-7,-27 5,47-6,383 5,-258 11,-114 1,120 21,-143-16,-20-2,67 21,-41-5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10:28:28.70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0 146,'4194'0,"-4108"-4,93-16,53-3,8 22,-103 2,175-20,-93-1,281 10,-488 11,63-4,83-14,-4 1,811 2,-588 17,3838-3,-4142 4,1 3,-1 4,90 24,-82-17,0-6,0-4,1-3,121-8,-63 0,-91 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10:28:32.18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0,'1443'0,"-1333"6,201 35,36 4,418-40,-410-8,8340 3,-8624 4,94 15,34 4,225-21,-229-3,-156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10:35:35.47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0 335,'2560'0,"-2475"-4,89-15,49-4,-116 18,170-30,-18-4,-147 23,-18-3,-55 11,43-6,465 3,-364 13,22 0,238-4,-263-12,203-42,-227 28,2 6,166 0,1282 26,-1522-2,0 4,97 19,161 58,-246-60,0-3,1-5,117 3,298-18,-230-4,1179 4,-1075-25,-6 0,-108 27,193-3,-300-13,-1-7,164-42,-280 52,35-3,158-7,89 21,-181 3,-58-3,-15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10:35:38.60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72,'103'3,"160"27,-167-17,309 44,111 17,2159 332,-2203-334,-336-60,272-11,-251-5,1338-3,-1022 7,85-39,-522 35,42-5,0-4,0-4,79-27,-71 18,1 4,1 3,146-11,271 14,-418 15,540 3,116-2,-448-22,-86 3,321 15,-282 6,-200-1,445-15,-410 7,-1-4,0-4,154-49,-174 45,0 2,2 3,0 3,65-3,260 5,-274 10,1016 4,-1090-8,1-1,-1-2,0-1,51-17,-39 10,85-13,26 8,296-20,103 40,152-3,-640-3,-1-3,0-4,-1-3,118-40,-129 34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10:35:40.25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2,'858'-2,"1026"7,127 126,-1384-119,-398-16,-199 4,1705 1,-20 52,-570-12,1942-43,-2885-2,365-53,-334 26,-175 27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10:35:46.34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7 479,'-1'-1,"1"1,-1-1,1 1,-1-1,1 1,-1-1,1 1,0-1,-1 1,1-1,0 0,-1 1,1-1,0 0,0 1,0-1,-1 0,1 0,0 1,0-1,0 0,0 1,0-1,0 0,1 1,-1-1,0 0,0 1,1-2,18-14,35-4,-6 9,1 2,81-5,110 9,-132 5,1392-2,-958 4,-106-26,-86 2,659 18,-529 7,1203-3,-1589-5,-1-4,113-26,-104 16,164-11,298 30,-227 3,2656-3,-2847-1,1-7,161-30,-140 14,205-2,173 25,-281 4,836-2,-801-22,-57 0,545 15,-664 7,-78-3,0-3,0-1,75-21,29-5,-35 17,128 1,124 17,-126 1,3392-2,-1887-3,-1529 10,302 54,-293-29,263 4,-325-28,266 50,-39-2,166-45,-408-15,-132 1,38 2,-52-1,-1 0,0 0,1 1,-1-1,1 1,-1-1,0 1,1 0,-1 0,0 0,0 0,0 0,0 1,0-1,0 1,2 1,-4-2,0 0,1-1,-1 1,0 0,0-1,0 1,0 0,0 0,0-1,0 1,0 0,-1-1,1 1,0 0,0-1,0 1,-1 0,1-1,0 1,-1 0,1-1,-1 1,1-1,-1 1,1-1,-1 1,1-1,-1 1,1-1,-1 1,0-1,1 0,-1 1,0-1,1 0,-2 1,-12 7,0 0,-1-1,0-1,0 0,-21 5,-87 16,71-17,-833 121,451-75,-451 13,-209 16,690-28,257-39,-125 8,99-24,49-2,-134 17,-166 15,-4-33,185-1,-3389 2,3144-34,8-44,-123 1,148 7,302 40,-181-12,-374 37,404 9,-2837-2,1711-3,1127-20,53 1,-951 12,673 11,-3888-3,4367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10:35:47.46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1,'3508'0,"810"0,-4118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09:47:10.81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0 144,'13063'0,"-13011"-2,101-19,-96 11,75-4,8 16,-93 0,1-1,0-3,0-1,60-13,-34-3,-10 1,1 3,125-12,264 26,-204 4,1223-3,-1419 2,98 19,18 1,-122-20,-7-1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09:47:14.88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19,'7'0,"20"0,12 0,8 0,4 0,1 0,0 0,-1 0,-1 0,-1 0,-1 0,-1 0,8 0,3 0,7 0,0 0,-10-8,-15-2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9T09:47:18.30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1,'1345'0,"-1070"23,-46-1,589-18,-426-7,1791 3,-1837 24,-27 1,-313-25,138 2,154 23,-139-9,300-11,-235-8,7806 3,-7983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12.xml"/><Relationship Id="rId18" Type="http://schemas.openxmlformats.org/officeDocument/2006/relationships/image" Target="../media/image15.png"/><Relationship Id="rId26" Type="http://schemas.openxmlformats.org/officeDocument/2006/relationships/image" Target="../media/image19.png"/><Relationship Id="rId3" Type="http://schemas.openxmlformats.org/officeDocument/2006/relationships/customXml" Target="../ink/ink7.xml"/><Relationship Id="rId21" Type="http://schemas.openxmlformats.org/officeDocument/2006/relationships/customXml" Target="../ink/ink16.xml"/><Relationship Id="rId7" Type="http://schemas.openxmlformats.org/officeDocument/2006/relationships/customXml" Target="../ink/ink9.xml"/><Relationship Id="rId12" Type="http://schemas.openxmlformats.org/officeDocument/2006/relationships/image" Target="../media/image12.png"/><Relationship Id="rId17" Type="http://schemas.openxmlformats.org/officeDocument/2006/relationships/customXml" Target="../ink/ink14.xml"/><Relationship Id="rId25" Type="http://schemas.openxmlformats.org/officeDocument/2006/relationships/customXml" Target="../ink/ink18.xml"/><Relationship Id="rId2" Type="http://schemas.openxmlformats.org/officeDocument/2006/relationships/image" Target="../media/image1.jpe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customXml" Target="../ink/ink11.xml"/><Relationship Id="rId24" Type="http://schemas.openxmlformats.org/officeDocument/2006/relationships/image" Target="../media/image18.png"/><Relationship Id="rId5" Type="http://schemas.openxmlformats.org/officeDocument/2006/relationships/customXml" Target="../ink/ink8.xml"/><Relationship Id="rId15" Type="http://schemas.openxmlformats.org/officeDocument/2006/relationships/customXml" Target="../ink/ink13.xml"/><Relationship Id="rId23" Type="http://schemas.openxmlformats.org/officeDocument/2006/relationships/customXml" Target="../ink/ink17.xml"/><Relationship Id="rId28" Type="http://schemas.openxmlformats.org/officeDocument/2006/relationships/image" Target="../media/image20.png"/><Relationship Id="rId10" Type="http://schemas.openxmlformats.org/officeDocument/2006/relationships/image" Target="../media/image11.png"/><Relationship Id="rId19" Type="http://schemas.openxmlformats.org/officeDocument/2006/relationships/customXml" Target="../ink/ink15.xml"/><Relationship Id="rId4" Type="http://schemas.openxmlformats.org/officeDocument/2006/relationships/image" Target="../media/image8.png"/><Relationship Id="rId9" Type="http://schemas.openxmlformats.org/officeDocument/2006/relationships/customXml" Target="../ink/ink10.xml"/><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customXml" Target="../ink/ink19.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sp>
      <p:grpSp>
        <p:nvGrpSpPr>
          <p:cNvPr id="3" name="Group 3"/>
          <p:cNvGrpSpPr/>
          <p:nvPr/>
        </p:nvGrpSpPr>
        <p:grpSpPr>
          <a:xfrm>
            <a:off x="634814" y="1028700"/>
            <a:ext cx="787772" cy="568415"/>
            <a:chOff x="0" y="0"/>
            <a:chExt cx="1050363" cy="757887"/>
          </a:xfrm>
        </p:grpSpPr>
        <p:sp>
          <p:nvSpPr>
            <p:cNvPr id="4" name="AutoShape 4"/>
            <p:cNvSpPr/>
            <p:nvPr/>
          </p:nvSpPr>
          <p:spPr>
            <a:xfrm>
              <a:off x="0" y="0"/>
              <a:ext cx="1050363" cy="757887"/>
            </a:xfrm>
            <a:prstGeom prst="rect">
              <a:avLst/>
            </a:prstGeom>
            <a:solidFill>
              <a:srgbClr val="FFFFFF"/>
            </a:solidFill>
          </p:spPr>
        </p:sp>
        <p:sp>
          <p:nvSpPr>
            <p:cNvPr id="5" name="TextBox 5"/>
            <p:cNvSpPr txBox="1"/>
            <p:nvPr/>
          </p:nvSpPr>
          <p:spPr>
            <a:xfrm>
              <a:off x="78125" y="227896"/>
              <a:ext cx="894113" cy="311621"/>
            </a:xfrm>
            <a:prstGeom prst="rect">
              <a:avLst/>
            </a:prstGeom>
          </p:spPr>
          <p:txBody>
            <a:bodyPr lIns="0" tIns="0" rIns="0" bIns="0" rtlCol="0" anchor="t">
              <a:spAutoFit/>
            </a:bodyPr>
            <a:lstStyle/>
            <a:p>
              <a:pPr algn="ctr">
                <a:lnSpc>
                  <a:spcPts val="1759"/>
                </a:lnSpc>
              </a:pPr>
              <a:r>
                <a:rPr lang="en-US" sz="1599">
                  <a:solidFill>
                    <a:srgbClr val="373636"/>
                  </a:solidFill>
                  <a:latin typeface="Libre Franklin Bold"/>
                </a:rPr>
                <a:t>01</a:t>
              </a:r>
            </a:p>
          </p:txBody>
        </p:sp>
      </p:grpSp>
      <p:sp>
        <p:nvSpPr>
          <p:cNvPr id="6" name="AutoShape 6"/>
          <p:cNvSpPr/>
          <p:nvPr/>
        </p:nvSpPr>
        <p:spPr>
          <a:xfrm>
            <a:off x="16712990" y="9186907"/>
            <a:ext cx="546310" cy="156239"/>
          </a:xfrm>
          <a:prstGeom prst="rect">
            <a:avLst/>
          </a:prstGeom>
          <a:solidFill>
            <a:srgbClr val="3745F4"/>
          </a:solidFill>
        </p:spPr>
      </p:sp>
      <p:sp>
        <p:nvSpPr>
          <p:cNvPr id="7" name="AutoShape 7"/>
          <p:cNvSpPr/>
          <p:nvPr/>
        </p:nvSpPr>
        <p:spPr>
          <a:xfrm>
            <a:off x="0" y="8242105"/>
            <a:ext cx="18288000" cy="9525"/>
          </a:xfrm>
          <a:prstGeom prst="rect">
            <a:avLst/>
          </a:prstGeom>
          <a:solidFill>
            <a:srgbClr val="373636"/>
          </a:solidFill>
        </p:spPr>
      </p:sp>
      <p:pic>
        <p:nvPicPr>
          <p:cNvPr id="8" name="Picture 8"/>
          <p:cNvPicPr>
            <a:picLocks noChangeAspect="1"/>
          </p:cNvPicPr>
          <p:nvPr/>
        </p:nvPicPr>
        <p:blipFill>
          <a:blip r:embed="rId2"/>
          <a:srcRect/>
          <a:stretch>
            <a:fillRect/>
          </a:stretch>
        </p:blipFill>
        <p:spPr>
          <a:xfrm>
            <a:off x="5509026" y="0"/>
            <a:ext cx="12340544" cy="8229600"/>
          </a:xfrm>
          <a:prstGeom prst="rect">
            <a:avLst/>
          </a:prstGeom>
        </p:spPr>
      </p:pic>
      <p:sp>
        <p:nvSpPr>
          <p:cNvPr id="9" name="TextBox 9"/>
          <p:cNvSpPr txBox="1"/>
          <p:nvPr/>
        </p:nvSpPr>
        <p:spPr>
          <a:xfrm>
            <a:off x="1291776" y="1884443"/>
            <a:ext cx="7852224" cy="1245301"/>
          </a:xfrm>
          <a:prstGeom prst="rect">
            <a:avLst/>
          </a:prstGeom>
        </p:spPr>
        <p:txBody>
          <a:bodyPr lIns="0" tIns="0" rIns="0" bIns="0" rtlCol="0" anchor="t">
            <a:spAutoFit/>
          </a:bodyPr>
          <a:lstStyle/>
          <a:p>
            <a:pPr>
              <a:lnSpc>
                <a:spcPts val="9680"/>
              </a:lnSpc>
            </a:pPr>
            <a:r>
              <a:rPr lang="en-US" sz="8800">
                <a:solidFill>
                  <a:srgbClr val="373636"/>
                </a:solidFill>
                <a:latin typeface="Open Sauce SemiBold Bold"/>
              </a:rPr>
              <a:t>PREDICA</a:t>
            </a:r>
          </a:p>
        </p:txBody>
      </p:sp>
      <p:sp>
        <p:nvSpPr>
          <p:cNvPr id="10" name="TextBox 10"/>
          <p:cNvSpPr txBox="1"/>
          <p:nvPr/>
        </p:nvSpPr>
        <p:spPr>
          <a:xfrm>
            <a:off x="2498781" y="8978068"/>
            <a:ext cx="7852224" cy="411990"/>
          </a:xfrm>
          <a:prstGeom prst="rect">
            <a:avLst/>
          </a:prstGeom>
        </p:spPr>
        <p:txBody>
          <a:bodyPr lIns="0" tIns="0" rIns="0" bIns="0" rtlCol="0" anchor="t">
            <a:spAutoFit/>
          </a:bodyPr>
          <a:lstStyle/>
          <a:p>
            <a:pPr>
              <a:lnSpc>
                <a:spcPts val="3359"/>
              </a:lnSpc>
              <a:spcBef>
                <a:spcPct val="0"/>
              </a:spcBef>
            </a:pPr>
            <a:r>
              <a:rPr lang="en-US" sz="2399">
                <a:solidFill>
                  <a:srgbClr val="373636"/>
                </a:solidFill>
                <a:latin typeface="Open Sauce"/>
              </a:rPr>
              <a:t>Percorso di formazione</a:t>
            </a:r>
          </a:p>
        </p:txBody>
      </p:sp>
      <p:sp>
        <p:nvSpPr>
          <p:cNvPr id="11" name="TextBox 11"/>
          <p:cNvSpPr txBox="1"/>
          <p:nvPr/>
        </p:nvSpPr>
        <p:spPr>
          <a:xfrm>
            <a:off x="1291776" y="3186894"/>
            <a:ext cx="8891878" cy="1536700"/>
          </a:xfrm>
          <a:prstGeom prst="rect">
            <a:avLst/>
          </a:prstGeom>
        </p:spPr>
        <p:txBody>
          <a:bodyPr lIns="0" tIns="0" rIns="0" bIns="0" rtlCol="0" anchor="t">
            <a:spAutoFit/>
          </a:bodyPr>
          <a:lstStyle/>
          <a:p>
            <a:pPr>
              <a:lnSpc>
                <a:spcPts val="6050"/>
              </a:lnSpc>
            </a:pPr>
            <a:r>
              <a:rPr lang="en-US" sz="5500">
                <a:solidFill>
                  <a:srgbClr val="373636"/>
                </a:solidFill>
                <a:latin typeface="Open Sauce SemiBold Bold"/>
              </a:rPr>
              <a:t>Introduzione alla predicazione</a:t>
            </a:r>
          </a:p>
        </p:txBody>
      </p:sp>
      <p:sp>
        <p:nvSpPr>
          <p:cNvPr id="12" name="TextBox 12"/>
          <p:cNvSpPr txBox="1"/>
          <p:nvPr/>
        </p:nvSpPr>
        <p:spPr>
          <a:xfrm>
            <a:off x="1291776" y="4928553"/>
            <a:ext cx="5133117" cy="448945"/>
          </a:xfrm>
          <a:prstGeom prst="rect">
            <a:avLst/>
          </a:prstGeom>
        </p:spPr>
        <p:txBody>
          <a:bodyPr lIns="0" tIns="0" rIns="0" bIns="0" rtlCol="0" anchor="t">
            <a:spAutoFit/>
          </a:bodyPr>
          <a:lstStyle/>
          <a:p>
            <a:pPr>
              <a:lnSpc>
                <a:spcPts val="3410"/>
              </a:lnSpc>
            </a:pPr>
            <a:r>
              <a:rPr lang="en-US" sz="3100">
                <a:solidFill>
                  <a:srgbClr val="373636"/>
                </a:solidFill>
                <a:latin typeface="Open Sauce SemiBold Bold"/>
              </a:rPr>
              <a:t>Elio Vannelli - Chiesa Tre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dirty="0">
                  <a:solidFill>
                    <a:srgbClr val="373636"/>
                  </a:solidFill>
                  <a:latin typeface="Libre Franklin Bold"/>
                </a:rPr>
                <a:t>08</a:t>
              </a:r>
            </a:p>
          </p:txBody>
        </p:sp>
      </p:grpSp>
      <p:sp>
        <p:nvSpPr>
          <p:cNvPr id="6" name="AutoShape 6"/>
          <p:cNvSpPr/>
          <p:nvPr/>
        </p:nvSpPr>
        <p:spPr>
          <a:xfrm>
            <a:off x="16712990" y="9186907"/>
            <a:ext cx="546310" cy="156239"/>
          </a:xfrm>
          <a:prstGeom prst="rect">
            <a:avLst/>
          </a:prstGeom>
          <a:solidFill>
            <a:srgbClr val="3745F4"/>
          </a:solidFill>
        </p:spPr>
      </p:sp>
      <p:sp>
        <p:nvSpPr>
          <p:cNvPr id="7" name="AutoShape 7"/>
          <p:cNvSpPr/>
          <p:nvPr/>
        </p:nvSpPr>
        <p:spPr>
          <a:xfrm>
            <a:off x="0" y="8242105"/>
            <a:ext cx="18288000" cy="9525"/>
          </a:xfrm>
          <a:prstGeom prst="rect">
            <a:avLst/>
          </a:prstGeom>
          <a:solidFill>
            <a:srgbClr val="373636"/>
          </a:solidFill>
        </p:spPr>
      </p:sp>
      <p:pic>
        <p:nvPicPr>
          <p:cNvPr id="8" name="Picture 8"/>
          <p:cNvPicPr>
            <a:picLocks noChangeAspect="1"/>
          </p:cNvPicPr>
          <p:nvPr/>
        </p:nvPicPr>
        <p:blipFill>
          <a:blip r:embed="rId2"/>
          <a:srcRect/>
          <a:stretch>
            <a:fillRect/>
          </a:stretch>
        </p:blipFill>
        <p:spPr>
          <a:xfrm>
            <a:off x="13944600" y="24367"/>
            <a:ext cx="4693150" cy="3129744"/>
          </a:xfrm>
          <a:prstGeom prst="rect">
            <a:avLst/>
          </a:prstGeom>
        </p:spPr>
      </p:pic>
      <p:sp>
        <p:nvSpPr>
          <p:cNvPr id="9" name="TextBox 9"/>
          <p:cNvSpPr txBox="1"/>
          <p:nvPr/>
        </p:nvSpPr>
        <p:spPr>
          <a:xfrm>
            <a:off x="1422586" y="381343"/>
            <a:ext cx="10533438" cy="826135"/>
          </a:xfrm>
          <a:prstGeom prst="rect">
            <a:avLst/>
          </a:prstGeom>
        </p:spPr>
        <p:txBody>
          <a:bodyPr lIns="0" tIns="0" rIns="0" bIns="0" rtlCol="0" anchor="t">
            <a:spAutoFit/>
          </a:bodyPr>
          <a:lstStyle/>
          <a:p>
            <a:pPr>
              <a:lnSpc>
                <a:spcPts val="6380"/>
              </a:lnSpc>
            </a:pPr>
            <a:r>
              <a:rPr lang="en-US" sz="5800" dirty="0">
                <a:solidFill>
                  <a:srgbClr val="373636"/>
                </a:solidFill>
                <a:latin typeface="Open Sauce SemiBold Bold"/>
              </a:rPr>
              <a:t>La </a:t>
            </a:r>
            <a:r>
              <a:rPr lang="en-US" sz="5800" dirty="0" err="1">
                <a:solidFill>
                  <a:srgbClr val="373636"/>
                </a:solidFill>
                <a:latin typeface="Open Sauce SemiBold Bold"/>
              </a:rPr>
              <a:t>predicazione</a:t>
            </a:r>
            <a:r>
              <a:rPr lang="en-US" sz="5800" dirty="0">
                <a:solidFill>
                  <a:srgbClr val="373636"/>
                </a:solidFill>
                <a:latin typeface="Open Sauce SemiBold Bold"/>
              </a:rPr>
              <a:t> </a:t>
            </a:r>
            <a:r>
              <a:rPr lang="en-US" sz="5800" dirty="0" err="1">
                <a:solidFill>
                  <a:srgbClr val="373636"/>
                </a:solidFill>
                <a:latin typeface="Open Sauce SemiBold Bold"/>
              </a:rPr>
              <a:t>oggi</a:t>
            </a:r>
            <a:endParaRPr lang="en-US" sz="5800" dirty="0">
              <a:solidFill>
                <a:srgbClr val="373636"/>
              </a:solidFill>
              <a:latin typeface="Open Sauce SemiBold Bold"/>
            </a:endParaRPr>
          </a:p>
        </p:txBody>
      </p:sp>
      <p:sp>
        <p:nvSpPr>
          <p:cNvPr id="10" name="TextBox 10"/>
          <p:cNvSpPr txBox="1"/>
          <p:nvPr/>
        </p:nvSpPr>
        <p:spPr>
          <a:xfrm>
            <a:off x="2498781" y="8978068"/>
            <a:ext cx="7852224" cy="411990"/>
          </a:xfrm>
          <a:prstGeom prst="rect">
            <a:avLst/>
          </a:prstGeom>
        </p:spPr>
        <p:txBody>
          <a:bodyPr lIns="0" tIns="0" rIns="0" bIns="0" rtlCol="0" anchor="t">
            <a:spAutoFit/>
          </a:bodyPr>
          <a:lstStyle/>
          <a:p>
            <a:pPr>
              <a:lnSpc>
                <a:spcPts val="3359"/>
              </a:lnSpc>
              <a:spcBef>
                <a:spcPct val="0"/>
              </a:spcBef>
            </a:pPr>
            <a:r>
              <a:rPr lang="en-US" sz="2399">
                <a:solidFill>
                  <a:srgbClr val="373636"/>
                </a:solidFill>
                <a:latin typeface="Open Sauce"/>
              </a:rPr>
              <a:t>Percorso di formazione</a:t>
            </a:r>
          </a:p>
        </p:txBody>
      </p:sp>
      <p:sp>
        <p:nvSpPr>
          <p:cNvPr id="12" name="CasellaDiTesto 11">
            <a:extLst>
              <a:ext uri="{FF2B5EF4-FFF2-40B4-BE49-F238E27FC236}">
                <a16:creationId xmlns:a16="http://schemas.microsoft.com/office/drawing/2014/main" id="{4226F91D-DBD4-41E0-ADD3-7E3B4AE2ADF8}"/>
              </a:ext>
            </a:extLst>
          </p:cNvPr>
          <p:cNvSpPr txBox="1"/>
          <p:nvPr/>
        </p:nvSpPr>
        <p:spPr>
          <a:xfrm>
            <a:off x="1354467" y="2035370"/>
            <a:ext cx="12882895" cy="3785652"/>
          </a:xfrm>
          <a:prstGeom prst="rect">
            <a:avLst/>
          </a:prstGeom>
          <a:noFill/>
        </p:spPr>
        <p:txBody>
          <a:bodyPr wrap="square">
            <a:spAutoFit/>
          </a:bodyPr>
          <a:lstStyle/>
          <a:p>
            <a:pPr algn="just"/>
            <a:r>
              <a:rPr lang="it-IT" sz="4800" dirty="0"/>
              <a:t>….dovresti essere come un vetro trasparente attraverso il quale le persone possono vedere un'anima trasformata dal Vangelo in modo tale che lo vogliano anche loro, così che anche loro possano avere un senso della presenza di Dio  </a:t>
            </a:r>
          </a:p>
        </p:txBody>
      </p:sp>
      <p:sp>
        <p:nvSpPr>
          <p:cNvPr id="18" name="CasellaDiTesto 17">
            <a:extLst>
              <a:ext uri="{FF2B5EF4-FFF2-40B4-BE49-F238E27FC236}">
                <a16:creationId xmlns:a16="http://schemas.microsoft.com/office/drawing/2014/main" id="{DAC7D7A6-21DF-4A68-8E68-C9AB93263670}"/>
              </a:ext>
            </a:extLst>
          </p:cNvPr>
          <p:cNvSpPr txBox="1"/>
          <p:nvPr/>
        </p:nvSpPr>
        <p:spPr>
          <a:xfrm>
            <a:off x="11582400" y="5768688"/>
            <a:ext cx="3542424" cy="830997"/>
          </a:xfrm>
          <a:prstGeom prst="rect">
            <a:avLst/>
          </a:prstGeom>
          <a:noFill/>
        </p:spPr>
        <p:txBody>
          <a:bodyPr wrap="square">
            <a:spAutoFit/>
          </a:bodyPr>
          <a:lstStyle/>
          <a:p>
            <a:pPr algn="just"/>
            <a:r>
              <a:rPr lang="it-IT" sz="4800" dirty="0"/>
              <a:t>Tim Keller</a:t>
            </a:r>
          </a:p>
        </p:txBody>
      </p:sp>
    </p:spTree>
    <p:extLst>
      <p:ext uri="{BB962C8B-B14F-4D97-AF65-F5344CB8AC3E}">
        <p14:creationId xmlns:p14="http://schemas.microsoft.com/office/powerpoint/2010/main" val="190216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dirty="0">
                  <a:solidFill>
                    <a:srgbClr val="373636"/>
                  </a:solidFill>
                  <a:latin typeface="Libre Franklin Bold"/>
                </a:rPr>
                <a:t>08</a:t>
              </a:r>
            </a:p>
          </p:txBody>
        </p:sp>
      </p:grpSp>
      <p:sp>
        <p:nvSpPr>
          <p:cNvPr id="6" name="AutoShape 6"/>
          <p:cNvSpPr/>
          <p:nvPr/>
        </p:nvSpPr>
        <p:spPr>
          <a:xfrm>
            <a:off x="16712990" y="9186907"/>
            <a:ext cx="546310" cy="156239"/>
          </a:xfrm>
          <a:prstGeom prst="rect">
            <a:avLst/>
          </a:prstGeom>
          <a:solidFill>
            <a:srgbClr val="3745F4"/>
          </a:solidFill>
        </p:spPr>
      </p:sp>
      <p:sp>
        <p:nvSpPr>
          <p:cNvPr id="7" name="AutoShape 7"/>
          <p:cNvSpPr/>
          <p:nvPr/>
        </p:nvSpPr>
        <p:spPr>
          <a:xfrm>
            <a:off x="0" y="8242105"/>
            <a:ext cx="18288000" cy="9525"/>
          </a:xfrm>
          <a:prstGeom prst="rect">
            <a:avLst/>
          </a:prstGeom>
          <a:solidFill>
            <a:srgbClr val="373636"/>
          </a:solidFill>
        </p:spPr>
      </p:sp>
      <p:pic>
        <p:nvPicPr>
          <p:cNvPr id="8" name="Picture 8"/>
          <p:cNvPicPr>
            <a:picLocks noChangeAspect="1"/>
          </p:cNvPicPr>
          <p:nvPr/>
        </p:nvPicPr>
        <p:blipFill>
          <a:blip r:embed="rId2"/>
          <a:srcRect/>
          <a:stretch>
            <a:fillRect/>
          </a:stretch>
        </p:blipFill>
        <p:spPr>
          <a:xfrm>
            <a:off x="13944600" y="24367"/>
            <a:ext cx="4693150" cy="3129744"/>
          </a:xfrm>
          <a:prstGeom prst="rect">
            <a:avLst/>
          </a:prstGeom>
        </p:spPr>
      </p:pic>
      <p:sp>
        <p:nvSpPr>
          <p:cNvPr id="9" name="TextBox 9"/>
          <p:cNvSpPr txBox="1"/>
          <p:nvPr/>
        </p:nvSpPr>
        <p:spPr>
          <a:xfrm>
            <a:off x="1422586" y="381343"/>
            <a:ext cx="10533438" cy="826135"/>
          </a:xfrm>
          <a:prstGeom prst="rect">
            <a:avLst/>
          </a:prstGeom>
        </p:spPr>
        <p:txBody>
          <a:bodyPr lIns="0" tIns="0" rIns="0" bIns="0" rtlCol="0" anchor="t">
            <a:spAutoFit/>
          </a:bodyPr>
          <a:lstStyle/>
          <a:p>
            <a:pPr>
              <a:lnSpc>
                <a:spcPts val="6380"/>
              </a:lnSpc>
            </a:pPr>
            <a:r>
              <a:rPr lang="en-US" sz="5800" dirty="0">
                <a:solidFill>
                  <a:srgbClr val="373636"/>
                </a:solidFill>
                <a:latin typeface="Open Sauce SemiBold Bold"/>
              </a:rPr>
              <a:t>La </a:t>
            </a:r>
            <a:r>
              <a:rPr lang="en-US" sz="5800" dirty="0" err="1">
                <a:solidFill>
                  <a:srgbClr val="373636"/>
                </a:solidFill>
                <a:latin typeface="Open Sauce SemiBold Bold"/>
              </a:rPr>
              <a:t>predicazione</a:t>
            </a:r>
            <a:r>
              <a:rPr lang="en-US" sz="5800" dirty="0">
                <a:solidFill>
                  <a:srgbClr val="373636"/>
                </a:solidFill>
                <a:latin typeface="Open Sauce SemiBold Bold"/>
              </a:rPr>
              <a:t> </a:t>
            </a:r>
            <a:r>
              <a:rPr lang="en-US" sz="5800" dirty="0" err="1">
                <a:solidFill>
                  <a:srgbClr val="373636"/>
                </a:solidFill>
                <a:latin typeface="Open Sauce SemiBold Bold"/>
              </a:rPr>
              <a:t>oggi</a:t>
            </a:r>
            <a:endParaRPr lang="en-US" sz="5800" dirty="0">
              <a:solidFill>
                <a:srgbClr val="373636"/>
              </a:solidFill>
              <a:latin typeface="Open Sauce SemiBold Bold"/>
            </a:endParaRPr>
          </a:p>
        </p:txBody>
      </p:sp>
      <p:sp>
        <p:nvSpPr>
          <p:cNvPr id="10" name="TextBox 10"/>
          <p:cNvSpPr txBox="1"/>
          <p:nvPr/>
        </p:nvSpPr>
        <p:spPr>
          <a:xfrm>
            <a:off x="2498781" y="8978068"/>
            <a:ext cx="7852224" cy="411990"/>
          </a:xfrm>
          <a:prstGeom prst="rect">
            <a:avLst/>
          </a:prstGeom>
        </p:spPr>
        <p:txBody>
          <a:bodyPr lIns="0" tIns="0" rIns="0" bIns="0" rtlCol="0" anchor="t">
            <a:spAutoFit/>
          </a:bodyPr>
          <a:lstStyle/>
          <a:p>
            <a:pPr>
              <a:lnSpc>
                <a:spcPts val="3359"/>
              </a:lnSpc>
              <a:spcBef>
                <a:spcPct val="0"/>
              </a:spcBef>
            </a:pPr>
            <a:r>
              <a:rPr lang="en-US" sz="2399">
                <a:solidFill>
                  <a:srgbClr val="373636"/>
                </a:solidFill>
                <a:latin typeface="Open Sauce"/>
              </a:rPr>
              <a:t>Percorso di formazione</a:t>
            </a:r>
          </a:p>
        </p:txBody>
      </p:sp>
      <p:sp>
        <p:nvSpPr>
          <p:cNvPr id="12" name="CasellaDiTesto 11">
            <a:extLst>
              <a:ext uri="{FF2B5EF4-FFF2-40B4-BE49-F238E27FC236}">
                <a16:creationId xmlns:a16="http://schemas.microsoft.com/office/drawing/2014/main" id="{4226F91D-DBD4-41E0-ADD3-7E3B4AE2ADF8}"/>
              </a:ext>
            </a:extLst>
          </p:cNvPr>
          <p:cNvSpPr txBox="1"/>
          <p:nvPr/>
        </p:nvSpPr>
        <p:spPr>
          <a:xfrm>
            <a:off x="1354467" y="2035370"/>
            <a:ext cx="12882895" cy="830997"/>
          </a:xfrm>
          <a:prstGeom prst="rect">
            <a:avLst/>
          </a:prstGeom>
          <a:noFill/>
        </p:spPr>
        <p:txBody>
          <a:bodyPr wrap="square">
            <a:spAutoFit/>
          </a:bodyPr>
          <a:lstStyle/>
          <a:p>
            <a:pPr algn="just"/>
            <a:r>
              <a:rPr lang="it-IT" sz="4800" dirty="0"/>
              <a:t>Cosa fa di una buona predica una grande predica?</a:t>
            </a:r>
          </a:p>
        </p:txBody>
      </p:sp>
      <p:sp>
        <p:nvSpPr>
          <p:cNvPr id="18" name="CasellaDiTesto 17">
            <a:extLst>
              <a:ext uri="{FF2B5EF4-FFF2-40B4-BE49-F238E27FC236}">
                <a16:creationId xmlns:a16="http://schemas.microsoft.com/office/drawing/2014/main" id="{DAC7D7A6-21DF-4A68-8E68-C9AB93263670}"/>
              </a:ext>
            </a:extLst>
          </p:cNvPr>
          <p:cNvSpPr txBox="1"/>
          <p:nvPr/>
        </p:nvSpPr>
        <p:spPr>
          <a:xfrm>
            <a:off x="5715000" y="4046373"/>
            <a:ext cx="5304549" cy="830997"/>
          </a:xfrm>
          <a:prstGeom prst="rect">
            <a:avLst/>
          </a:prstGeom>
          <a:noFill/>
        </p:spPr>
        <p:txBody>
          <a:bodyPr wrap="square">
            <a:spAutoFit/>
          </a:bodyPr>
          <a:lstStyle/>
          <a:p>
            <a:pPr algn="just"/>
            <a:r>
              <a:rPr lang="it-IT" sz="4800" dirty="0"/>
              <a:t>LO SPIRITO SANTO</a:t>
            </a:r>
          </a:p>
        </p:txBody>
      </p:sp>
    </p:spTree>
    <p:extLst>
      <p:ext uri="{BB962C8B-B14F-4D97-AF65-F5344CB8AC3E}">
        <p14:creationId xmlns:p14="http://schemas.microsoft.com/office/powerpoint/2010/main" val="276463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sp>
        <p:sp>
          <p:nvSpPr>
            <p:cNvPr id="5" name="TextBox 5"/>
            <p:cNvSpPr txBox="1"/>
            <p:nvPr/>
          </p:nvSpPr>
          <p:spPr>
            <a:xfrm>
              <a:off x="78125" y="227896"/>
              <a:ext cx="894113" cy="301119"/>
            </a:xfrm>
            <a:prstGeom prst="rect">
              <a:avLst/>
            </a:prstGeom>
          </p:spPr>
          <p:txBody>
            <a:bodyPr lIns="0" tIns="0" rIns="0" bIns="0" rtlCol="0" anchor="t">
              <a:spAutoFit/>
            </a:bodyPr>
            <a:lstStyle/>
            <a:p>
              <a:pPr algn="ctr">
                <a:lnSpc>
                  <a:spcPts val="1759"/>
                </a:lnSpc>
              </a:pPr>
              <a:r>
                <a:rPr lang="en-US" sz="1599">
                  <a:solidFill>
                    <a:srgbClr val="373636"/>
                  </a:solidFill>
                  <a:latin typeface="Libre Franklin Bold"/>
                </a:rPr>
                <a:t>02</a:t>
              </a:r>
            </a:p>
          </p:txBody>
        </p:sp>
      </p:grpSp>
      <p:sp>
        <p:nvSpPr>
          <p:cNvPr id="6" name="AutoShape 6"/>
          <p:cNvSpPr/>
          <p:nvPr/>
        </p:nvSpPr>
        <p:spPr>
          <a:xfrm>
            <a:off x="16712990" y="9186907"/>
            <a:ext cx="546310" cy="156239"/>
          </a:xfrm>
          <a:prstGeom prst="rect">
            <a:avLst/>
          </a:prstGeom>
          <a:solidFill>
            <a:srgbClr val="3745F4"/>
          </a:solidFill>
        </p:spPr>
      </p:sp>
      <p:sp>
        <p:nvSpPr>
          <p:cNvPr id="7" name="AutoShape 7"/>
          <p:cNvSpPr/>
          <p:nvPr/>
        </p:nvSpPr>
        <p:spPr>
          <a:xfrm>
            <a:off x="0" y="8242105"/>
            <a:ext cx="18288000" cy="9525"/>
          </a:xfrm>
          <a:prstGeom prst="rect">
            <a:avLst/>
          </a:prstGeom>
          <a:solidFill>
            <a:srgbClr val="373636"/>
          </a:solidFill>
        </p:spPr>
      </p:sp>
      <p:pic>
        <p:nvPicPr>
          <p:cNvPr id="8" name="Picture 8"/>
          <p:cNvPicPr>
            <a:picLocks noChangeAspect="1"/>
          </p:cNvPicPr>
          <p:nvPr/>
        </p:nvPicPr>
        <p:blipFill>
          <a:blip r:embed="rId2"/>
          <a:srcRect/>
          <a:stretch>
            <a:fillRect/>
          </a:stretch>
        </p:blipFill>
        <p:spPr>
          <a:xfrm>
            <a:off x="13594850" y="24367"/>
            <a:ext cx="4693150" cy="3129744"/>
          </a:xfrm>
          <a:prstGeom prst="rect">
            <a:avLst/>
          </a:prstGeom>
        </p:spPr>
      </p:pic>
      <p:sp>
        <p:nvSpPr>
          <p:cNvPr id="9" name="TextBox 9"/>
          <p:cNvSpPr txBox="1"/>
          <p:nvPr/>
        </p:nvSpPr>
        <p:spPr>
          <a:xfrm>
            <a:off x="1422586" y="808272"/>
            <a:ext cx="7852224" cy="1077595"/>
          </a:xfrm>
          <a:prstGeom prst="rect">
            <a:avLst/>
          </a:prstGeom>
        </p:spPr>
        <p:txBody>
          <a:bodyPr lIns="0" tIns="0" rIns="0" bIns="0" rtlCol="0" anchor="t">
            <a:spAutoFit/>
          </a:bodyPr>
          <a:lstStyle/>
          <a:p>
            <a:pPr>
              <a:lnSpc>
                <a:spcPts val="8360"/>
              </a:lnSpc>
            </a:pPr>
            <a:r>
              <a:rPr lang="en-US" sz="7600">
                <a:solidFill>
                  <a:srgbClr val="373636"/>
                </a:solidFill>
                <a:latin typeface="Open Sauce SemiBold Bold"/>
              </a:rPr>
              <a:t>Introduzione</a:t>
            </a:r>
          </a:p>
        </p:txBody>
      </p:sp>
      <p:sp>
        <p:nvSpPr>
          <p:cNvPr id="10" name="TextBox 10"/>
          <p:cNvSpPr txBox="1"/>
          <p:nvPr/>
        </p:nvSpPr>
        <p:spPr>
          <a:xfrm>
            <a:off x="2498781" y="8978068"/>
            <a:ext cx="7852224" cy="411990"/>
          </a:xfrm>
          <a:prstGeom prst="rect">
            <a:avLst/>
          </a:prstGeom>
        </p:spPr>
        <p:txBody>
          <a:bodyPr lIns="0" tIns="0" rIns="0" bIns="0" rtlCol="0" anchor="t">
            <a:spAutoFit/>
          </a:bodyPr>
          <a:lstStyle/>
          <a:p>
            <a:pPr>
              <a:lnSpc>
                <a:spcPts val="3359"/>
              </a:lnSpc>
              <a:spcBef>
                <a:spcPct val="0"/>
              </a:spcBef>
            </a:pPr>
            <a:r>
              <a:rPr lang="en-US" sz="2399">
                <a:solidFill>
                  <a:srgbClr val="373636"/>
                </a:solidFill>
                <a:latin typeface="Open Sauce"/>
              </a:rPr>
              <a:t>Percorso di formazione</a:t>
            </a:r>
          </a:p>
        </p:txBody>
      </p:sp>
      <p:sp>
        <p:nvSpPr>
          <p:cNvPr id="11" name="TextBox 11"/>
          <p:cNvSpPr txBox="1"/>
          <p:nvPr/>
        </p:nvSpPr>
        <p:spPr>
          <a:xfrm>
            <a:off x="1028700" y="2417071"/>
            <a:ext cx="6080037" cy="648970"/>
          </a:xfrm>
          <a:prstGeom prst="rect">
            <a:avLst/>
          </a:prstGeom>
        </p:spPr>
        <p:txBody>
          <a:bodyPr wrap="square" lIns="0" tIns="0" rIns="0" bIns="0" rtlCol="0" anchor="t">
            <a:spAutoFit/>
          </a:bodyPr>
          <a:lstStyle/>
          <a:p>
            <a:pPr marL="496570" lvl="1">
              <a:lnSpc>
                <a:spcPts val="5060"/>
              </a:lnSpc>
            </a:pPr>
            <a:r>
              <a:rPr lang="en-US" sz="4600" dirty="0">
                <a:solidFill>
                  <a:srgbClr val="373636"/>
                </a:solidFill>
                <a:latin typeface="Open Sauce SemiBold"/>
              </a:rPr>
              <a:t>1. </a:t>
            </a:r>
            <a:r>
              <a:rPr lang="en-US" sz="4600" dirty="0" err="1">
                <a:solidFill>
                  <a:srgbClr val="373636"/>
                </a:solidFill>
                <a:latin typeface="Open Sauce SemiBold"/>
              </a:rPr>
              <a:t>Perchè</a:t>
            </a:r>
            <a:r>
              <a:rPr lang="en-US" sz="4600" dirty="0">
                <a:solidFill>
                  <a:srgbClr val="373636"/>
                </a:solidFill>
                <a:latin typeface="Open Sauce SemiBold"/>
              </a:rPr>
              <a:t> </a:t>
            </a:r>
            <a:r>
              <a:rPr lang="en-US" sz="4600" dirty="0" err="1">
                <a:solidFill>
                  <a:srgbClr val="373636"/>
                </a:solidFill>
                <a:latin typeface="Open Sauce SemiBold"/>
              </a:rPr>
              <a:t>predicare</a:t>
            </a:r>
            <a:endParaRPr lang="en-US" sz="4600" dirty="0">
              <a:solidFill>
                <a:srgbClr val="373636"/>
              </a:solidFill>
              <a:latin typeface="Open Sauce SemiBold"/>
            </a:endParaRPr>
          </a:p>
        </p:txBody>
      </p:sp>
      <p:sp>
        <p:nvSpPr>
          <p:cNvPr id="12" name="TextBox 12"/>
          <p:cNvSpPr txBox="1"/>
          <p:nvPr/>
        </p:nvSpPr>
        <p:spPr>
          <a:xfrm>
            <a:off x="1507253" y="3204483"/>
            <a:ext cx="7067923" cy="648970"/>
          </a:xfrm>
          <a:prstGeom prst="rect">
            <a:avLst/>
          </a:prstGeom>
        </p:spPr>
        <p:txBody>
          <a:bodyPr lIns="0" tIns="0" rIns="0" bIns="0" rtlCol="0" anchor="t">
            <a:spAutoFit/>
          </a:bodyPr>
          <a:lstStyle/>
          <a:p>
            <a:pPr>
              <a:lnSpc>
                <a:spcPts val="5060"/>
              </a:lnSpc>
            </a:pPr>
            <a:r>
              <a:rPr lang="en-US" sz="4600" dirty="0">
                <a:solidFill>
                  <a:srgbClr val="373636"/>
                </a:solidFill>
                <a:latin typeface="Open Sauce SemiBold"/>
              </a:rPr>
              <a:t>2. </a:t>
            </a:r>
            <a:r>
              <a:rPr lang="en-US" sz="4600" dirty="0" err="1">
                <a:solidFill>
                  <a:srgbClr val="373636"/>
                </a:solidFill>
                <a:latin typeface="Open Sauce SemiBold"/>
              </a:rPr>
              <a:t>Cos'è</a:t>
            </a:r>
            <a:r>
              <a:rPr lang="en-US" sz="4600" dirty="0">
                <a:solidFill>
                  <a:srgbClr val="373636"/>
                </a:solidFill>
                <a:latin typeface="Open Sauce SemiBold"/>
              </a:rPr>
              <a:t> </a:t>
            </a:r>
            <a:r>
              <a:rPr lang="en-US" sz="4600" dirty="0" err="1">
                <a:solidFill>
                  <a:srgbClr val="373636"/>
                </a:solidFill>
                <a:latin typeface="Open Sauce SemiBold"/>
              </a:rPr>
              <a:t>predicazione</a:t>
            </a:r>
            <a:endParaRPr lang="en-US" sz="4600" dirty="0">
              <a:solidFill>
                <a:srgbClr val="373636"/>
              </a:solidFill>
              <a:latin typeface="Open Sauce SemiBold"/>
            </a:endParaRPr>
          </a:p>
        </p:txBody>
      </p:sp>
      <p:sp>
        <p:nvSpPr>
          <p:cNvPr id="13" name="TextBox 13"/>
          <p:cNvSpPr txBox="1"/>
          <p:nvPr/>
        </p:nvSpPr>
        <p:spPr>
          <a:xfrm>
            <a:off x="1507253" y="4051580"/>
            <a:ext cx="8855399" cy="648970"/>
          </a:xfrm>
          <a:prstGeom prst="rect">
            <a:avLst/>
          </a:prstGeom>
        </p:spPr>
        <p:txBody>
          <a:bodyPr lIns="0" tIns="0" rIns="0" bIns="0" rtlCol="0" anchor="t">
            <a:spAutoFit/>
          </a:bodyPr>
          <a:lstStyle/>
          <a:p>
            <a:pPr>
              <a:lnSpc>
                <a:spcPts val="5060"/>
              </a:lnSpc>
            </a:pPr>
            <a:r>
              <a:rPr lang="en-US" sz="4600" dirty="0">
                <a:solidFill>
                  <a:srgbClr val="373636"/>
                </a:solidFill>
                <a:latin typeface="Open Sauce SemiBold"/>
              </a:rPr>
              <a:t>3. </a:t>
            </a:r>
            <a:r>
              <a:rPr lang="en-US" sz="4600" dirty="0" err="1">
                <a:solidFill>
                  <a:srgbClr val="373636"/>
                </a:solidFill>
                <a:latin typeface="Open Sauce SemiBold"/>
              </a:rPr>
              <a:t>Predicazione</a:t>
            </a:r>
            <a:r>
              <a:rPr lang="en-US" sz="4600" dirty="0">
                <a:solidFill>
                  <a:srgbClr val="373636"/>
                </a:solidFill>
                <a:latin typeface="Open Sauce SemiBold"/>
              </a:rPr>
              <a:t> </a:t>
            </a:r>
            <a:r>
              <a:rPr lang="en-US" sz="4600" dirty="0" err="1">
                <a:solidFill>
                  <a:srgbClr val="373636"/>
                </a:solidFill>
                <a:latin typeface="Open Sauce SemiBold"/>
              </a:rPr>
              <a:t>nella</a:t>
            </a:r>
            <a:r>
              <a:rPr lang="en-US" sz="4600" dirty="0">
                <a:solidFill>
                  <a:srgbClr val="373636"/>
                </a:solidFill>
                <a:latin typeface="Open Sauce SemiBold"/>
              </a:rPr>
              <a:t> </a:t>
            </a:r>
            <a:r>
              <a:rPr lang="en-US" sz="4600" dirty="0" err="1">
                <a:solidFill>
                  <a:srgbClr val="373636"/>
                </a:solidFill>
                <a:latin typeface="Open Sauce SemiBold"/>
              </a:rPr>
              <a:t>Bibbia</a:t>
            </a:r>
            <a:endParaRPr lang="en-US" sz="4600" dirty="0">
              <a:solidFill>
                <a:srgbClr val="373636"/>
              </a:solidFill>
              <a:latin typeface="Open Sauce SemiBold"/>
            </a:endParaRPr>
          </a:p>
        </p:txBody>
      </p:sp>
      <p:sp>
        <p:nvSpPr>
          <p:cNvPr id="15" name="TextBox 15"/>
          <p:cNvSpPr txBox="1"/>
          <p:nvPr/>
        </p:nvSpPr>
        <p:spPr>
          <a:xfrm>
            <a:off x="1507253" y="4975260"/>
            <a:ext cx="6885528" cy="648970"/>
          </a:xfrm>
          <a:prstGeom prst="rect">
            <a:avLst/>
          </a:prstGeom>
        </p:spPr>
        <p:txBody>
          <a:bodyPr lIns="0" tIns="0" rIns="0" bIns="0" rtlCol="0" anchor="t">
            <a:spAutoFit/>
          </a:bodyPr>
          <a:lstStyle/>
          <a:p>
            <a:pPr>
              <a:lnSpc>
                <a:spcPts val="5060"/>
              </a:lnSpc>
            </a:pPr>
            <a:r>
              <a:rPr lang="en-US" sz="4600" dirty="0">
                <a:solidFill>
                  <a:srgbClr val="373636"/>
                </a:solidFill>
                <a:latin typeface="Open Sauce SemiBold"/>
              </a:rPr>
              <a:t>4. </a:t>
            </a:r>
            <a:r>
              <a:rPr lang="en-US" sz="4600" dirty="0" err="1">
                <a:solidFill>
                  <a:srgbClr val="373636"/>
                </a:solidFill>
                <a:latin typeface="Open Sauce SemiBold"/>
              </a:rPr>
              <a:t>Predicazione</a:t>
            </a:r>
            <a:r>
              <a:rPr lang="en-US" sz="4600" dirty="0">
                <a:solidFill>
                  <a:srgbClr val="373636"/>
                </a:solidFill>
                <a:latin typeface="Open Sauce SemiBold"/>
              </a:rPr>
              <a:t> </a:t>
            </a:r>
            <a:r>
              <a:rPr lang="en-US" sz="4600" dirty="0" err="1">
                <a:solidFill>
                  <a:srgbClr val="373636"/>
                </a:solidFill>
                <a:latin typeface="Open Sauce SemiBold"/>
              </a:rPr>
              <a:t>oggi</a:t>
            </a:r>
            <a:r>
              <a:rPr lang="en-US" sz="4600" dirty="0">
                <a:solidFill>
                  <a:srgbClr val="373636"/>
                </a:solidFill>
                <a:latin typeface="Open Sauce SemiBold"/>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sp>
        <p:sp>
          <p:nvSpPr>
            <p:cNvPr id="5" name="TextBox 5"/>
            <p:cNvSpPr txBox="1"/>
            <p:nvPr/>
          </p:nvSpPr>
          <p:spPr>
            <a:xfrm>
              <a:off x="78125" y="227896"/>
              <a:ext cx="894113" cy="301119"/>
            </a:xfrm>
            <a:prstGeom prst="rect">
              <a:avLst/>
            </a:prstGeom>
          </p:spPr>
          <p:txBody>
            <a:bodyPr lIns="0" tIns="0" rIns="0" bIns="0" rtlCol="0" anchor="t">
              <a:spAutoFit/>
            </a:bodyPr>
            <a:lstStyle/>
            <a:p>
              <a:pPr algn="ctr">
                <a:lnSpc>
                  <a:spcPts val="1759"/>
                </a:lnSpc>
              </a:pPr>
              <a:r>
                <a:rPr lang="en-US" sz="1599">
                  <a:solidFill>
                    <a:srgbClr val="373636"/>
                  </a:solidFill>
                  <a:latin typeface="Libre Franklin Bold"/>
                </a:rPr>
                <a:t>03</a:t>
              </a:r>
            </a:p>
          </p:txBody>
        </p:sp>
      </p:grpSp>
      <p:sp>
        <p:nvSpPr>
          <p:cNvPr id="6" name="AutoShape 6"/>
          <p:cNvSpPr/>
          <p:nvPr/>
        </p:nvSpPr>
        <p:spPr>
          <a:xfrm>
            <a:off x="16712990" y="9186907"/>
            <a:ext cx="546310" cy="156239"/>
          </a:xfrm>
          <a:prstGeom prst="rect">
            <a:avLst/>
          </a:prstGeom>
          <a:solidFill>
            <a:srgbClr val="3745F4"/>
          </a:solidFill>
        </p:spPr>
      </p:sp>
      <p:sp>
        <p:nvSpPr>
          <p:cNvPr id="7" name="AutoShape 7"/>
          <p:cNvSpPr/>
          <p:nvPr/>
        </p:nvSpPr>
        <p:spPr>
          <a:xfrm>
            <a:off x="0" y="8242105"/>
            <a:ext cx="18288000" cy="9525"/>
          </a:xfrm>
          <a:prstGeom prst="rect">
            <a:avLst/>
          </a:prstGeom>
          <a:solidFill>
            <a:srgbClr val="373636"/>
          </a:solidFill>
        </p:spPr>
      </p:sp>
      <p:pic>
        <p:nvPicPr>
          <p:cNvPr id="8" name="Picture 8"/>
          <p:cNvPicPr>
            <a:picLocks noChangeAspect="1"/>
          </p:cNvPicPr>
          <p:nvPr/>
        </p:nvPicPr>
        <p:blipFill>
          <a:blip r:embed="rId2"/>
          <a:srcRect/>
          <a:stretch>
            <a:fillRect/>
          </a:stretch>
        </p:blipFill>
        <p:spPr>
          <a:xfrm>
            <a:off x="13594850" y="24367"/>
            <a:ext cx="4693150" cy="3129744"/>
          </a:xfrm>
          <a:prstGeom prst="rect">
            <a:avLst/>
          </a:prstGeom>
        </p:spPr>
      </p:pic>
      <p:sp>
        <p:nvSpPr>
          <p:cNvPr id="9" name="TextBox 9"/>
          <p:cNvSpPr txBox="1"/>
          <p:nvPr/>
        </p:nvSpPr>
        <p:spPr>
          <a:xfrm>
            <a:off x="1422586" y="924477"/>
            <a:ext cx="10533438" cy="826135"/>
          </a:xfrm>
          <a:prstGeom prst="rect">
            <a:avLst/>
          </a:prstGeom>
        </p:spPr>
        <p:txBody>
          <a:bodyPr lIns="0" tIns="0" rIns="0" bIns="0" rtlCol="0" anchor="t">
            <a:spAutoFit/>
          </a:bodyPr>
          <a:lstStyle/>
          <a:p>
            <a:pPr>
              <a:lnSpc>
                <a:spcPts val="6380"/>
              </a:lnSpc>
            </a:pPr>
            <a:r>
              <a:rPr lang="en-US" sz="5800">
                <a:solidFill>
                  <a:srgbClr val="373636"/>
                </a:solidFill>
                <a:latin typeface="Open Sauce SemiBold Bold"/>
              </a:rPr>
              <a:t>Perchè predicare?</a:t>
            </a:r>
          </a:p>
        </p:txBody>
      </p:sp>
      <p:sp>
        <p:nvSpPr>
          <p:cNvPr id="10" name="TextBox 10"/>
          <p:cNvSpPr txBox="1"/>
          <p:nvPr/>
        </p:nvSpPr>
        <p:spPr>
          <a:xfrm>
            <a:off x="2498781" y="8978068"/>
            <a:ext cx="7852224" cy="411990"/>
          </a:xfrm>
          <a:prstGeom prst="rect">
            <a:avLst/>
          </a:prstGeom>
        </p:spPr>
        <p:txBody>
          <a:bodyPr lIns="0" tIns="0" rIns="0" bIns="0" rtlCol="0" anchor="t">
            <a:spAutoFit/>
          </a:bodyPr>
          <a:lstStyle/>
          <a:p>
            <a:pPr>
              <a:lnSpc>
                <a:spcPts val="3359"/>
              </a:lnSpc>
              <a:spcBef>
                <a:spcPct val="0"/>
              </a:spcBef>
            </a:pPr>
            <a:r>
              <a:rPr lang="en-US" sz="2399">
                <a:solidFill>
                  <a:srgbClr val="373636"/>
                </a:solidFill>
                <a:latin typeface="Open Sauce"/>
              </a:rPr>
              <a:t>Percorso di formazione</a:t>
            </a:r>
          </a:p>
        </p:txBody>
      </p:sp>
      <p:sp>
        <p:nvSpPr>
          <p:cNvPr id="12" name="CasellaDiTesto 11">
            <a:extLst>
              <a:ext uri="{FF2B5EF4-FFF2-40B4-BE49-F238E27FC236}">
                <a16:creationId xmlns:a16="http://schemas.microsoft.com/office/drawing/2014/main" id="{4226F91D-DBD4-41E0-ADD3-7E3B4AE2ADF8}"/>
              </a:ext>
            </a:extLst>
          </p:cNvPr>
          <p:cNvSpPr txBox="1"/>
          <p:nvPr/>
        </p:nvSpPr>
        <p:spPr>
          <a:xfrm>
            <a:off x="1354467" y="2528008"/>
            <a:ext cx="12882895" cy="3170099"/>
          </a:xfrm>
          <a:prstGeom prst="rect">
            <a:avLst/>
          </a:prstGeom>
          <a:noFill/>
        </p:spPr>
        <p:txBody>
          <a:bodyPr wrap="square">
            <a:spAutoFit/>
          </a:bodyPr>
          <a:lstStyle/>
          <a:p>
            <a:r>
              <a:rPr lang="it-IT" sz="4000" dirty="0"/>
              <a:t>Colossesi 1:23</a:t>
            </a:r>
          </a:p>
          <a:p>
            <a:r>
              <a:rPr lang="it-IT" sz="4000" dirty="0"/>
              <a:t>se appunto perseverate nella fede, fondati e saldi e senza lasciarvi smuovere dalla speranza del vangelo che avete ascoltato, il quale è stato predicato a ogni creatura sotto il cielo e di cui io, Paolo, sono diventato servitore.</a:t>
            </a:r>
          </a:p>
        </p:txBody>
      </p:sp>
      <mc:AlternateContent xmlns:mc="http://schemas.openxmlformats.org/markup-compatibility/2006">
        <mc:Choice xmlns:p14="http://schemas.microsoft.com/office/powerpoint/2010/main" Requires="p14">
          <p:contentPart p14:bwMode="auto" r:id="rId3">
            <p14:nvContentPartPr>
              <p14:cNvPr id="28" name="Input penna 27">
                <a:extLst>
                  <a:ext uri="{FF2B5EF4-FFF2-40B4-BE49-F238E27FC236}">
                    <a16:creationId xmlns:a16="http://schemas.microsoft.com/office/drawing/2014/main" id="{58F49E7A-EC59-4D93-BE56-6373D374CB51}"/>
                  </a:ext>
                </a:extLst>
              </p14:cNvPr>
              <p14:cNvContentPartPr/>
              <p14:nvPr/>
            </p14:nvContentPartPr>
            <p14:xfrm>
              <a:off x="5316627" y="4013053"/>
              <a:ext cx="7315920" cy="103320"/>
            </p14:xfrm>
          </p:contentPart>
        </mc:Choice>
        <mc:Fallback>
          <p:pic>
            <p:nvPicPr>
              <p:cNvPr id="28" name="Input penna 27">
                <a:extLst>
                  <a:ext uri="{FF2B5EF4-FFF2-40B4-BE49-F238E27FC236}">
                    <a16:creationId xmlns:a16="http://schemas.microsoft.com/office/drawing/2014/main" id="{58F49E7A-EC59-4D93-BE56-6373D374CB51}"/>
                  </a:ext>
                </a:extLst>
              </p:cNvPr>
              <p:cNvPicPr/>
              <p:nvPr/>
            </p:nvPicPr>
            <p:blipFill>
              <a:blip r:embed="rId4"/>
              <a:stretch>
                <a:fillRect/>
              </a:stretch>
            </p:blipFill>
            <p:spPr>
              <a:xfrm>
                <a:off x="5226627" y="3833053"/>
                <a:ext cx="749556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0" name="Input penna 29">
                <a:extLst>
                  <a:ext uri="{FF2B5EF4-FFF2-40B4-BE49-F238E27FC236}">
                    <a16:creationId xmlns:a16="http://schemas.microsoft.com/office/drawing/2014/main" id="{F7DC861B-9FE7-46A6-A9C9-164DCAC4A9F1}"/>
                  </a:ext>
                </a:extLst>
              </p14:cNvPr>
              <p14:cNvContentPartPr/>
              <p14:nvPr/>
            </p14:nvContentPartPr>
            <p14:xfrm>
              <a:off x="1540587" y="4637653"/>
              <a:ext cx="5337000" cy="120600"/>
            </p14:xfrm>
          </p:contentPart>
        </mc:Choice>
        <mc:Fallback>
          <p:pic>
            <p:nvPicPr>
              <p:cNvPr id="30" name="Input penna 29">
                <a:extLst>
                  <a:ext uri="{FF2B5EF4-FFF2-40B4-BE49-F238E27FC236}">
                    <a16:creationId xmlns:a16="http://schemas.microsoft.com/office/drawing/2014/main" id="{F7DC861B-9FE7-46A6-A9C9-164DCAC4A9F1}"/>
                  </a:ext>
                </a:extLst>
              </p:cNvPr>
              <p:cNvPicPr/>
              <p:nvPr/>
            </p:nvPicPr>
            <p:blipFill>
              <a:blip r:embed="rId6"/>
              <a:stretch>
                <a:fillRect/>
              </a:stretch>
            </p:blipFill>
            <p:spPr>
              <a:xfrm>
                <a:off x="1450587" y="4458013"/>
                <a:ext cx="551664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1" name="Input penna 30">
                <a:extLst>
                  <a:ext uri="{FF2B5EF4-FFF2-40B4-BE49-F238E27FC236}">
                    <a16:creationId xmlns:a16="http://schemas.microsoft.com/office/drawing/2014/main" id="{4EC3269C-6388-40B6-95AB-7B2542A18E48}"/>
                  </a:ext>
                </a:extLst>
              </p14:cNvPr>
              <p14:cNvContentPartPr/>
              <p14:nvPr/>
            </p14:nvContentPartPr>
            <p14:xfrm>
              <a:off x="6705507" y="4613893"/>
              <a:ext cx="6430320" cy="266760"/>
            </p14:xfrm>
          </p:contentPart>
        </mc:Choice>
        <mc:Fallback>
          <p:pic>
            <p:nvPicPr>
              <p:cNvPr id="31" name="Input penna 30">
                <a:extLst>
                  <a:ext uri="{FF2B5EF4-FFF2-40B4-BE49-F238E27FC236}">
                    <a16:creationId xmlns:a16="http://schemas.microsoft.com/office/drawing/2014/main" id="{4EC3269C-6388-40B6-95AB-7B2542A18E48}"/>
                  </a:ext>
                </a:extLst>
              </p:cNvPr>
              <p:cNvPicPr/>
              <p:nvPr/>
            </p:nvPicPr>
            <p:blipFill>
              <a:blip r:embed="rId8"/>
              <a:stretch>
                <a:fillRect/>
              </a:stretch>
            </p:blipFill>
            <p:spPr>
              <a:xfrm>
                <a:off x="6615507" y="4433893"/>
                <a:ext cx="660996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2" name="Input penna 31">
                <a:extLst>
                  <a:ext uri="{FF2B5EF4-FFF2-40B4-BE49-F238E27FC236}">
                    <a16:creationId xmlns:a16="http://schemas.microsoft.com/office/drawing/2014/main" id="{867B21DD-A392-4C5F-9ED0-2CA9E57116A9}"/>
                  </a:ext>
                </a:extLst>
              </p14:cNvPr>
              <p14:cNvContentPartPr/>
              <p14:nvPr/>
            </p14:nvContentPartPr>
            <p14:xfrm>
              <a:off x="7788747" y="4571053"/>
              <a:ext cx="5177520" cy="86400"/>
            </p14:xfrm>
          </p:contentPart>
        </mc:Choice>
        <mc:Fallback>
          <p:pic>
            <p:nvPicPr>
              <p:cNvPr id="32" name="Input penna 31">
                <a:extLst>
                  <a:ext uri="{FF2B5EF4-FFF2-40B4-BE49-F238E27FC236}">
                    <a16:creationId xmlns:a16="http://schemas.microsoft.com/office/drawing/2014/main" id="{867B21DD-A392-4C5F-9ED0-2CA9E57116A9}"/>
                  </a:ext>
                </a:extLst>
              </p:cNvPr>
              <p:cNvPicPr/>
              <p:nvPr/>
            </p:nvPicPr>
            <p:blipFill>
              <a:blip r:embed="rId10"/>
              <a:stretch>
                <a:fillRect/>
              </a:stretch>
            </p:blipFill>
            <p:spPr>
              <a:xfrm>
                <a:off x="7699107" y="4391053"/>
                <a:ext cx="535716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3" name="Input penna 32">
                <a:extLst>
                  <a:ext uri="{FF2B5EF4-FFF2-40B4-BE49-F238E27FC236}">
                    <a16:creationId xmlns:a16="http://schemas.microsoft.com/office/drawing/2014/main" id="{923B4406-0DE6-4F5D-B888-2E8B3BB3EDCD}"/>
                  </a:ext>
                </a:extLst>
              </p14:cNvPr>
              <p14:cNvContentPartPr/>
              <p14:nvPr/>
            </p14:nvContentPartPr>
            <p14:xfrm>
              <a:off x="1606107" y="5195653"/>
              <a:ext cx="9296640" cy="325800"/>
            </p14:xfrm>
          </p:contentPart>
        </mc:Choice>
        <mc:Fallback>
          <p:pic>
            <p:nvPicPr>
              <p:cNvPr id="33" name="Input penna 32">
                <a:extLst>
                  <a:ext uri="{FF2B5EF4-FFF2-40B4-BE49-F238E27FC236}">
                    <a16:creationId xmlns:a16="http://schemas.microsoft.com/office/drawing/2014/main" id="{923B4406-0DE6-4F5D-B888-2E8B3BB3EDCD}"/>
                  </a:ext>
                </a:extLst>
              </p:cNvPr>
              <p:cNvPicPr/>
              <p:nvPr/>
            </p:nvPicPr>
            <p:blipFill>
              <a:blip r:embed="rId12"/>
              <a:stretch>
                <a:fillRect/>
              </a:stretch>
            </p:blipFill>
            <p:spPr>
              <a:xfrm>
                <a:off x="1516107" y="5015653"/>
                <a:ext cx="9476280" cy="685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4" name="Input penna 33">
                <a:extLst>
                  <a:ext uri="{FF2B5EF4-FFF2-40B4-BE49-F238E27FC236}">
                    <a16:creationId xmlns:a16="http://schemas.microsoft.com/office/drawing/2014/main" id="{AD598611-DB85-4585-A88F-0E5C7CCDDE8D}"/>
                  </a:ext>
                </a:extLst>
              </p14:cNvPr>
              <p14:cNvContentPartPr/>
              <p14:nvPr/>
            </p14:nvContentPartPr>
            <p14:xfrm>
              <a:off x="1710147" y="4825573"/>
              <a:ext cx="2889720" cy="360"/>
            </p14:xfrm>
          </p:contentPart>
        </mc:Choice>
        <mc:Fallback>
          <p:pic>
            <p:nvPicPr>
              <p:cNvPr id="34" name="Input penna 33">
                <a:extLst>
                  <a:ext uri="{FF2B5EF4-FFF2-40B4-BE49-F238E27FC236}">
                    <a16:creationId xmlns:a16="http://schemas.microsoft.com/office/drawing/2014/main" id="{AD598611-DB85-4585-A88F-0E5C7CCDDE8D}"/>
                  </a:ext>
                </a:extLst>
              </p:cNvPr>
              <p:cNvPicPr/>
              <p:nvPr/>
            </p:nvPicPr>
            <p:blipFill>
              <a:blip r:embed="rId14"/>
              <a:stretch>
                <a:fillRect/>
              </a:stretch>
            </p:blipFill>
            <p:spPr>
              <a:xfrm>
                <a:off x="1620507" y="4645933"/>
                <a:ext cx="3069360" cy="36000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dirty="0">
                  <a:solidFill>
                    <a:srgbClr val="373636"/>
                  </a:solidFill>
                  <a:latin typeface="Libre Franklin Bold"/>
                </a:rPr>
                <a:t>04</a:t>
              </a:r>
            </a:p>
          </p:txBody>
        </p:sp>
      </p:grpSp>
      <p:sp>
        <p:nvSpPr>
          <p:cNvPr id="6" name="AutoShape 6"/>
          <p:cNvSpPr/>
          <p:nvPr/>
        </p:nvSpPr>
        <p:spPr>
          <a:xfrm>
            <a:off x="16712990" y="9186907"/>
            <a:ext cx="546310" cy="156239"/>
          </a:xfrm>
          <a:prstGeom prst="rect">
            <a:avLst/>
          </a:prstGeom>
          <a:solidFill>
            <a:srgbClr val="3745F4"/>
          </a:solidFill>
        </p:spPr>
      </p:sp>
      <p:sp>
        <p:nvSpPr>
          <p:cNvPr id="7" name="AutoShape 7"/>
          <p:cNvSpPr/>
          <p:nvPr/>
        </p:nvSpPr>
        <p:spPr>
          <a:xfrm>
            <a:off x="0" y="8242105"/>
            <a:ext cx="18288000" cy="9525"/>
          </a:xfrm>
          <a:prstGeom prst="rect">
            <a:avLst/>
          </a:prstGeom>
          <a:solidFill>
            <a:srgbClr val="373636"/>
          </a:solidFill>
        </p:spPr>
      </p:sp>
      <p:pic>
        <p:nvPicPr>
          <p:cNvPr id="8" name="Picture 8"/>
          <p:cNvPicPr>
            <a:picLocks noChangeAspect="1"/>
          </p:cNvPicPr>
          <p:nvPr/>
        </p:nvPicPr>
        <p:blipFill>
          <a:blip r:embed="rId2"/>
          <a:srcRect/>
          <a:stretch>
            <a:fillRect/>
          </a:stretch>
        </p:blipFill>
        <p:spPr>
          <a:xfrm>
            <a:off x="13594850" y="24367"/>
            <a:ext cx="4693150" cy="3129744"/>
          </a:xfrm>
          <a:prstGeom prst="rect">
            <a:avLst/>
          </a:prstGeom>
        </p:spPr>
      </p:pic>
      <p:sp>
        <p:nvSpPr>
          <p:cNvPr id="9" name="TextBox 9"/>
          <p:cNvSpPr txBox="1"/>
          <p:nvPr/>
        </p:nvSpPr>
        <p:spPr>
          <a:xfrm>
            <a:off x="1422586" y="924477"/>
            <a:ext cx="10533438" cy="826135"/>
          </a:xfrm>
          <a:prstGeom prst="rect">
            <a:avLst/>
          </a:prstGeom>
        </p:spPr>
        <p:txBody>
          <a:bodyPr lIns="0" tIns="0" rIns="0" bIns="0" rtlCol="0" anchor="t">
            <a:spAutoFit/>
          </a:bodyPr>
          <a:lstStyle/>
          <a:p>
            <a:pPr>
              <a:lnSpc>
                <a:spcPts val="6380"/>
              </a:lnSpc>
            </a:pPr>
            <a:r>
              <a:rPr lang="en-US" sz="5800">
                <a:solidFill>
                  <a:srgbClr val="373636"/>
                </a:solidFill>
                <a:latin typeface="Open Sauce SemiBold Bold"/>
              </a:rPr>
              <a:t>Perchè predicare?</a:t>
            </a:r>
          </a:p>
        </p:txBody>
      </p:sp>
      <p:sp>
        <p:nvSpPr>
          <p:cNvPr id="10" name="TextBox 10"/>
          <p:cNvSpPr txBox="1"/>
          <p:nvPr/>
        </p:nvSpPr>
        <p:spPr>
          <a:xfrm>
            <a:off x="2498781" y="8978068"/>
            <a:ext cx="7852224" cy="411990"/>
          </a:xfrm>
          <a:prstGeom prst="rect">
            <a:avLst/>
          </a:prstGeom>
        </p:spPr>
        <p:txBody>
          <a:bodyPr lIns="0" tIns="0" rIns="0" bIns="0" rtlCol="0" anchor="t">
            <a:spAutoFit/>
          </a:bodyPr>
          <a:lstStyle/>
          <a:p>
            <a:pPr>
              <a:lnSpc>
                <a:spcPts val="3359"/>
              </a:lnSpc>
              <a:spcBef>
                <a:spcPct val="0"/>
              </a:spcBef>
            </a:pPr>
            <a:r>
              <a:rPr lang="en-US" sz="2399">
                <a:solidFill>
                  <a:srgbClr val="373636"/>
                </a:solidFill>
                <a:latin typeface="Open Sauce"/>
              </a:rPr>
              <a:t>Percorso di formazione</a:t>
            </a:r>
          </a:p>
        </p:txBody>
      </p:sp>
      <p:sp>
        <p:nvSpPr>
          <p:cNvPr id="12" name="CasellaDiTesto 11">
            <a:extLst>
              <a:ext uri="{FF2B5EF4-FFF2-40B4-BE49-F238E27FC236}">
                <a16:creationId xmlns:a16="http://schemas.microsoft.com/office/drawing/2014/main" id="{4226F91D-DBD4-41E0-ADD3-7E3B4AE2ADF8}"/>
              </a:ext>
            </a:extLst>
          </p:cNvPr>
          <p:cNvSpPr txBox="1"/>
          <p:nvPr/>
        </p:nvSpPr>
        <p:spPr>
          <a:xfrm>
            <a:off x="1363993" y="2030769"/>
            <a:ext cx="12882895" cy="6001643"/>
          </a:xfrm>
          <a:prstGeom prst="rect">
            <a:avLst/>
          </a:prstGeom>
          <a:noFill/>
        </p:spPr>
        <p:txBody>
          <a:bodyPr wrap="square">
            <a:spAutoFit/>
          </a:bodyPr>
          <a:lstStyle/>
          <a:p>
            <a:r>
              <a:rPr lang="it-IT" sz="3200" dirty="0"/>
              <a:t>Colossesi 1:24-29</a:t>
            </a:r>
          </a:p>
          <a:p>
            <a:r>
              <a:rPr lang="it-IT" sz="3200" dirty="0"/>
              <a:t>24 Ora sono lieto di soffrire per voi; e quel che manca alle afflizioni di Cristo lo compio nella mia carne a favore del suo corpo che è la chiesa. 25 Di questa io sono diventato servitore, secondo l'incarico che Dio mi ha dato per voi di annunciare nella sua totalità la parola di Dio, 26 cioè, il mistero che è stato nascosto per tutti i secoli e per tutte le generazioni, ma che ora è stato manifestato ai suoi santi. 27 Dio ha voluto far loro conoscere quale sia la ricchezza della gloria di questo mistero fra gli stranieri, cioè Cristo in voi, la speranza della gloria, 28 che noi proclamiamo esortando ciascun uomo e ciascun uomo istruendo in ogni sapienza, affinché presentiamo ogni uomo perfetto in Cristo. 29 A questo fine mi affatico, combattendo con la sua forza, che agisce in me con potenza.</a:t>
            </a:r>
          </a:p>
        </p:txBody>
      </p:sp>
      <mc:AlternateContent xmlns:mc="http://schemas.openxmlformats.org/markup-compatibility/2006">
        <mc:Choice xmlns:p14="http://schemas.microsoft.com/office/powerpoint/2010/main" Requires="p14">
          <p:contentPart p14:bwMode="auto" r:id="rId3">
            <p14:nvContentPartPr>
              <p14:cNvPr id="13" name="Input penna 12">
                <a:extLst>
                  <a:ext uri="{FF2B5EF4-FFF2-40B4-BE49-F238E27FC236}">
                    <a16:creationId xmlns:a16="http://schemas.microsoft.com/office/drawing/2014/main" id="{F0FCD70F-807C-462F-AE29-2D355E3A5B49}"/>
                  </a:ext>
                </a:extLst>
              </p14:cNvPr>
              <p14:cNvContentPartPr/>
              <p14:nvPr/>
            </p14:nvContentPartPr>
            <p14:xfrm>
              <a:off x="5756907" y="3266773"/>
              <a:ext cx="6095520" cy="52200"/>
            </p14:xfrm>
          </p:contentPart>
        </mc:Choice>
        <mc:Fallback>
          <p:pic>
            <p:nvPicPr>
              <p:cNvPr id="13" name="Input penna 12">
                <a:extLst>
                  <a:ext uri="{FF2B5EF4-FFF2-40B4-BE49-F238E27FC236}">
                    <a16:creationId xmlns:a16="http://schemas.microsoft.com/office/drawing/2014/main" id="{F0FCD70F-807C-462F-AE29-2D355E3A5B49}"/>
                  </a:ext>
                </a:extLst>
              </p:cNvPr>
              <p:cNvPicPr/>
              <p:nvPr/>
            </p:nvPicPr>
            <p:blipFill>
              <a:blip r:embed="rId4"/>
              <a:stretch>
                <a:fillRect/>
              </a:stretch>
            </p:blipFill>
            <p:spPr>
              <a:xfrm>
                <a:off x="5666907" y="3085523"/>
                <a:ext cx="6275160" cy="414338"/>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Input penna 13">
                <a:extLst>
                  <a:ext uri="{FF2B5EF4-FFF2-40B4-BE49-F238E27FC236}">
                    <a16:creationId xmlns:a16="http://schemas.microsoft.com/office/drawing/2014/main" id="{E744EEBB-8742-4014-8846-AFF909E152A3}"/>
                  </a:ext>
                </a:extLst>
              </p14:cNvPr>
              <p14:cNvContentPartPr/>
              <p14:nvPr/>
            </p14:nvContentPartPr>
            <p14:xfrm>
              <a:off x="12649107" y="3277933"/>
              <a:ext cx="309240" cy="6840"/>
            </p14:xfrm>
          </p:contentPart>
        </mc:Choice>
        <mc:Fallback>
          <p:pic>
            <p:nvPicPr>
              <p:cNvPr id="14" name="Input penna 13">
                <a:extLst>
                  <a:ext uri="{FF2B5EF4-FFF2-40B4-BE49-F238E27FC236}">
                    <a16:creationId xmlns:a16="http://schemas.microsoft.com/office/drawing/2014/main" id="{E744EEBB-8742-4014-8846-AFF909E152A3}"/>
                  </a:ext>
                </a:extLst>
              </p:cNvPr>
              <p:cNvPicPr/>
              <p:nvPr/>
            </p:nvPicPr>
            <p:blipFill>
              <a:blip r:embed="rId6"/>
              <a:stretch>
                <a:fillRect/>
              </a:stretch>
            </p:blipFill>
            <p:spPr>
              <a:xfrm>
                <a:off x="12559107" y="3097933"/>
                <a:ext cx="48888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Input penna 14">
                <a:extLst>
                  <a:ext uri="{FF2B5EF4-FFF2-40B4-BE49-F238E27FC236}">
                    <a16:creationId xmlns:a16="http://schemas.microsoft.com/office/drawing/2014/main" id="{123BC19A-0482-4A11-80C8-8D703C10D208}"/>
                  </a:ext>
                </a:extLst>
              </p14:cNvPr>
              <p14:cNvContentPartPr/>
              <p14:nvPr/>
            </p14:nvContentPartPr>
            <p14:xfrm>
              <a:off x="1540587" y="3792733"/>
              <a:ext cx="5499000" cy="52200"/>
            </p14:xfrm>
          </p:contentPart>
        </mc:Choice>
        <mc:Fallback>
          <p:pic>
            <p:nvPicPr>
              <p:cNvPr id="15" name="Input penna 14">
                <a:extLst>
                  <a:ext uri="{FF2B5EF4-FFF2-40B4-BE49-F238E27FC236}">
                    <a16:creationId xmlns:a16="http://schemas.microsoft.com/office/drawing/2014/main" id="{123BC19A-0482-4A11-80C8-8D703C10D208}"/>
                  </a:ext>
                </a:extLst>
              </p:cNvPr>
              <p:cNvPicPr/>
              <p:nvPr/>
            </p:nvPicPr>
            <p:blipFill>
              <a:blip r:embed="rId8"/>
              <a:stretch>
                <a:fillRect/>
              </a:stretch>
            </p:blipFill>
            <p:spPr>
              <a:xfrm>
                <a:off x="1450587" y="3611483"/>
                <a:ext cx="5678640" cy="414338"/>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Input penna 15">
                <a:extLst>
                  <a:ext uri="{FF2B5EF4-FFF2-40B4-BE49-F238E27FC236}">
                    <a16:creationId xmlns:a16="http://schemas.microsoft.com/office/drawing/2014/main" id="{3B183A54-E642-47C3-A9E2-36DC5867C3DE}"/>
                  </a:ext>
                </a:extLst>
              </p14:cNvPr>
              <p14:cNvContentPartPr/>
              <p14:nvPr/>
            </p14:nvContentPartPr>
            <p14:xfrm>
              <a:off x="7298067" y="3758893"/>
              <a:ext cx="6519960" cy="52560"/>
            </p14:xfrm>
          </p:contentPart>
        </mc:Choice>
        <mc:Fallback>
          <p:pic>
            <p:nvPicPr>
              <p:cNvPr id="16" name="Input penna 15">
                <a:extLst>
                  <a:ext uri="{FF2B5EF4-FFF2-40B4-BE49-F238E27FC236}">
                    <a16:creationId xmlns:a16="http://schemas.microsoft.com/office/drawing/2014/main" id="{3B183A54-E642-47C3-A9E2-36DC5867C3DE}"/>
                  </a:ext>
                </a:extLst>
              </p:cNvPr>
              <p:cNvPicPr/>
              <p:nvPr/>
            </p:nvPicPr>
            <p:blipFill>
              <a:blip r:embed="rId10"/>
              <a:stretch>
                <a:fillRect/>
              </a:stretch>
            </p:blipFill>
            <p:spPr>
              <a:xfrm>
                <a:off x="7208072" y="3580117"/>
                <a:ext cx="6699590" cy="409753"/>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Input penna 16">
                <a:extLst>
                  <a:ext uri="{FF2B5EF4-FFF2-40B4-BE49-F238E27FC236}">
                    <a16:creationId xmlns:a16="http://schemas.microsoft.com/office/drawing/2014/main" id="{5BB9CCD0-F0E0-403C-AE52-029B63C20C74}"/>
                  </a:ext>
                </a:extLst>
              </p14:cNvPr>
              <p14:cNvContentPartPr/>
              <p14:nvPr/>
            </p14:nvContentPartPr>
            <p14:xfrm>
              <a:off x="1557147" y="4267573"/>
              <a:ext cx="4537800" cy="50040"/>
            </p14:xfrm>
          </p:contentPart>
        </mc:Choice>
        <mc:Fallback>
          <p:pic>
            <p:nvPicPr>
              <p:cNvPr id="17" name="Input penna 16">
                <a:extLst>
                  <a:ext uri="{FF2B5EF4-FFF2-40B4-BE49-F238E27FC236}">
                    <a16:creationId xmlns:a16="http://schemas.microsoft.com/office/drawing/2014/main" id="{5BB9CCD0-F0E0-403C-AE52-029B63C20C74}"/>
                  </a:ext>
                </a:extLst>
              </p:cNvPr>
              <p:cNvPicPr/>
              <p:nvPr/>
            </p:nvPicPr>
            <p:blipFill>
              <a:blip r:embed="rId12"/>
              <a:stretch>
                <a:fillRect/>
              </a:stretch>
            </p:blipFill>
            <p:spPr>
              <a:xfrm>
                <a:off x="1467147" y="4087573"/>
                <a:ext cx="471744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Input penna 17">
                <a:extLst>
                  <a:ext uri="{FF2B5EF4-FFF2-40B4-BE49-F238E27FC236}">
                    <a16:creationId xmlns:a16="http://schemas.microsoft.com/office/drawing/2014/main" id="{3FF064D3-21BD-4007-AAF4-13339B269931}"/>
                  </a:ext>
                </a:extLst>
              </p14:cNvPr>
              <p14:cNvContentPartPr/>
              <p14:nvPr/>
            </p14:nvContentPartPr>
            <p14:xfrm>
              <a:off x="6180627" y="4233013"/>
              <a:ext cx="3435840" cy="35280"/>
            </p14:xfrm>
          </p:contentPart>
        </mc:Choice>
        <mc:Fallback>
          <p:pic>
            <p:nvPicPr>
              <p:cNvPr id="18" name="Input penna 17">
                <a:extLst>
                  <a:ext uri="{FF2B5EF4-FFF2-40B4-BE49-F238E27FC236}">
                    <a16:creationId xmlns:a16="http://schemas.microsoft.com/office/drawing/2014/main" id="{3FF064D3-21BD-4007-AAF4-13339B269931}"/>
                  </a:ext>
                </a:extLst>
              </p:cNvPr>
              <p:cNvPicPr/>
              <p:nvPr/>
            </p:nvPicPr>
            <p:blipFill>
              <a:blip r:embed="rId14"/>
              <a:stretch>
                <a:fillRect/>
              </a:stretch>
            </p:blipFill>
            <p:spPr>
              <a:xfrm>
                <a:off x="6090627" y="4053013"/>
                <a:ext cx="361548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Input penna 18">
                <a:extLst>
                  <a:ext uri="{FF2B5EF4-FFF2-40B4-BE49-F238E27FC236}">
                    <a16:creationId xmlns:a16="http://schemas.microsoft.com/office/drawing/2014/main" id="{7453880E-8E80-428E-BBFD-F0E324BDADD3}"/>
                  </a:ext>
                </a:extLst>
              </p14:cNvPr>
              <p14:cNvContentPartPr/>
              <p14:nvPr/>
            </p14:nvContentPartPr>
            <p14:xfrm>
              <a:off x="5935107" y="4233013"/>
              <a:ext cx="279360" cy="69480"/>
            </p14:xfrm>
          </p:contentPart>
        </mc:Choice>
        <mc:Fallback>
          <p:pic>
            <p:nvPicPr>
              <p:cNvPr id="19" name="Input penna 18">
                <a:extLst>
                  <a:ext uri="{FF2B5EF4-FFF2-40B4-BE49-F238E27FC236}">
                    <a16:creationId xmlns:a16="http://schemas.microsoft.com/office/drawing/2014/main" id="{7453880E-8E80-428E-BBFD-F0E324BDADD3}"/>
                  </a:ext>
                </a:extLst>
              </p:cNvPr>
              <p:cNvPicPr/>
              <p:nvPr/>
            </p:nvPicPr>
            <p:blipFill>
              <a:blip r:embed="rId16"/>
              <a:stretch>
                <a:fillRect/>
              </a:stretch>
            </p:blipFill>
            <p:spPr>
              <a:xfrm>
                <a:off x="5845107" y="4052075"/>
                <a:ext cx="459000" cy="430993"/>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Input penna 19">
                <a:extLst>
                  <a:ext uri="{FF2B5EF4-FFF2-40B4-BE49-F238E27FC236}">
                    <a16:creationId xmlns:a16="http://schemas.microsoft.com/office/drawing/2014/main" id="{EAD5A134-B808-4C0C-AA11-65F4C0D0E1E1}"/>
                  </a:ext>
                </a:extLst>
              </p14:cNvPr>
              <p14:cNvContentPartPr/>
              <p14:nvPr/>
            </p14:nvContentPartPr>
            <p14:xfrm>
              <a:off x="6197187" y="5214013"/>
              <a:ext cx="5132160" cy="105120"/>
            </p14:xfrm>
          </p:contentPart>
        </mc:Choice>
        <mc:Fallback>
          <p:pic>
            <p:nvPicPr>
              <p:cNvPr id="20" name="Input penna 19">
                <a:extLst>
                  <a:ext uri="{FF2B5EF4-FFF2-40B4-BE49-F238E27FC236}">
                    <a16:creationId xmlns:a16="http://schemas.microsoft.com/office/drawing/2014/main" id="{EAD5A134-B808-4C0C-AA11-65F4C0D0E1E1}"/>
                  </a:ext>
                </a:extLst>
              </p:cNvPr>
              <p:cNvPicPr/>
              <p:nvPr/>
            </p:nvPicPr>
            <p:blipFill>
              <a:blip r:embed="rId18"/>
              <a:stretch>
                <a:fillRect/>
              </a:stretch>
            </p:blipFill>
            <p:spPr>
              <a:xfrm>
                <a:off x="6107187" y="5034013"/>
                <a:ext cx="531180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Input penna 20">
                <a:extLst>
                  <a:ext uri="{FF2B5EF4-FFF2-40B4-BE49-F238E27FC236}">
                    <a16:creationId xmlns:a16="http://schemas.microsoft.com/office/drawing/2014/main" id="{D12E2133-DC22-439A-9E92-19733EE8C20D}"/>
                  </a:ext>
                </a:extLst>
              </p14:cNvPr>
              <p14:cNvContentPartPr/>
              <p14:nvPr/>
            </p14:nvContentPartPr>
            <p14:xfrm>
              <a:off x="8669667" y="5130133"/>
              <a:ext cx="2616120" cy="137520"/>
            </p14:xfrm>
          </p:contentPart>
        </mc:Choice>
        <mc:Fallback>
          <p:pic>
            <p:nvPicPr>
              <p:cNvPr id="21" name="Input penna 20">
                <a:extLst>
                  <a:ext uri="{FF2B5EF4-FFF2-40B4-BE49-F238E27FC236}">
                    <a16:creationId xmlns:a16="http://schemas.microsoft.com/office/drawing/2014/main" id="{D12E2133-DC22-439A-9E92-19733EE8C20D}"/>
                  </a:ext>
                </a:extLst>
              </p:cNvPr>
              <p:cNvPicPr/>
              <p:nvPr/>
            </p:nvPicPr>
            <p:blipFill>
              <a:blip r:embed="rId20"/>
              <a:stretch>
                <a:fillRect/>
              </a:stretch>
            </p:blipFill>
            <p:spPr>
              <a:xfrm>
                <a:off x="8579679" y="4950133"/>
                <a:ext cx="2795735"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 name="Input penna 21">
                <a:extLst>
                  <a:ext uri="{FF2B5EF4-FFF2-40B4-BE49-F238E27FC236}">
                    <a16:creationId xmlns:a16="http://schemas.microsoft.com/office/drawing/2014/main" id="{52DD3991-47FE-4082-8E5F-12158BA10154}"/>
                  </a:ext>
                </a:extLst>
              </p14:cNvPr>
              <p14:cNvContentPartPr/>
              <p14:nvPr/>
            </p14:nvContentPartPr>
            <p14:xfrm>
              <a:off x="11310987" y="5654293"/>
              <a:ext cx="1828080" cy="86400"/>
            </p14:xfrm>
          </p:contentPart>
        </mc:Choice>
        <mc:Fallback>
          <p:pic>
            <p:nvPicPr>
              <p:cNvPr id="22" name="Input penna 21">
                <a:extLst>
                  <a:ext uri="{FF2B5EF4-FFF2-40B4-BE49-F238E27FC236}">
                    <a16:creationId xmlns:a16="http://schemas.microsoft.com/office/drawing/2014/main" id="{52DD3991-47FE-4082-8E5F-12158BA10154}"/>
                  </a:ext>
                </a:extLst>
              </p:cNvPr>
              <p:cNvPicPr/>
              <p:nvPr/>
            </p:nvPicPr>
            <p:blipFill>
              <a:blip r:embed="rId22"/>
              <a:stretch>
                <a:fillRect/>
              </a:stretch>
            </p:blipFill>
            <p:spPr>
              <a:xfrm>
                <a:off x="11220987" y="5473540"/>
                <a:ext cx="2007720" cy="447545"/>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Input penna 22">
                <a:extLst>
                  <a:ext uri="{FF2B5EF4-FFF2-40B4-BE49-F238E27FC236}">
                    <a16:creationId xmlns:a16="http://schemas.microsoft.com/office/drawing/2014/main" id="{3F5E571D-14EB-4ED7-935E-52A7D59D9AE3}"/>
                  </a:ext>
                </a:extLst>
              </p14:cNvPr>
              <p14:cNvContentPartPr/>
              <p14:nvPr/>
            </p14:nvContentPartPr>
            <p14:xfrm>
              <a:off x="11175987" y="5755813"/>
              <a:ext cx="1899000" cy="51840"/>
            </p14:xfrm>
          </p:contentPart>
        </mc:Choice>
        <mc:Fallback>
          <p:pic>
            <p:nvPicPr>
              <p:cNvPr id="23" name="Input penna 22">
                <a:extLst>
                  <a:ext uri="{FF2B5EF4-FFF2-40B4-BE49-F238E27FC236}">
                    <a16:creationId xmlns:a16="http://schemas.microsoft.com/office/drawing/2014/main" id="{3F5E571D-14EB-4ED7-935E-52A7D59D9AE3}"/>
                  </a:ext>
                </a:extLst>
              </p:cNvPr>
              <p:cNvPicPr/>
              <p:nvPr/>
            </p:nvPicPr>
            <p:blipFill>
              <a:blip r:embed="rId24"/>
              <a:stretch>
                <a:fillRect/>
              </a:stretch>
            </p:blipFill>
            <p:spPr>
              <a:xfrm>
                <a:off x="11085987" y="5575813"/>
                <a:ext cx="207864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 name="Input penna 23">
                <a:extLst>
                  <a:ext uri="{FF2B5EF4-FFF2-40B4-BE49-F238E27FC236}">
                    <a16:creationId xmlns:a16="http://schemas.microsoft.com/office/drawing/2014/main" id="{0CA98448-D0E3-4BCC-B2BB-E174D15303F0}"/>
                  </a:ext>
                </a:extLst>
              </p14:cNvPr>
              <p14:cNvContentPartPr/>
              <p14:nvPr/>
            </p14:nvContentPartPr>
            <p14:xfrm>
              <a:off x="9211827" y="7161253"/>
              <a:ext cx="4736160" cy="52560"/>
            </p14:xfrm>
          </p:contentPart>
        </mc:Choice>
        <mc:Fallback>
          <p:pic>
            <p:nvPicPr>
              <p:cNvPr id="24" name="Input penna 23">
                <a:extLst>
                  <a:ext uri="{FF2B5EF4-FFF2-40B4-BE49-F238E27FC236}">
                    <a16:creationId xmlns:a16="http://schemas.microsoft.com/office/drawing/2014/main" id="{0CA98448-D0E3-4BCC-B2BB-E174D15303F0}"/>
                  </a:ext>
                </a:extLst>
              </p:cNvPr>
              <p:cNvPicPr/>
              <p:nvPr/>
            </p:nvPicPr>
            <p:blipFill>
              <a:blip r:embed="rId26"/>
              <a:stretch>
                <a:fillRect/>
              </a:stretch>
            </p:blipFill>
            <p:spPr>
              <a:xfrm>
                <a:off x="9121827" y="6981253"/>
                <a:ext cx="491580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Input penna 24">
                <a:extLst>
                  <a:ext uri="{FF2B5EF4-FFF2-40B4-BE49-F238E27FC236}">
                    <a16:creationId xmlns:a16="http://schemas.microsoft.com/office/drawing/2014/main" id="{FE6CC363-363F-4D33-B8D4-6EEB82B01D7A}"/>
                  </a:ext>
                </a:extLst>
              </p14:cNvPr>
              <p14:cNvContentPartPr/>
              <p14:nvPr/>
            </p14:nvContentPartPr>
            <p14:xfrm>
              <a:off x="1489827" y="7636813"/>
              <a:ext cx="4723200" cy="51480"/>
            </p14:xfrm>
          </p:contentPart>
        </mc:Choice>
        <mc:Fallback>
          <p:pic>
            <p:nvPicPr>
              <p:cNvPr id="25" name="Input penna 24">
                <a:extLst>
                  <a:ext uri="{FF2B5EF4-FFF2-40B4-BE49-F238E27FC236}">
                    <a16:creationId xmlns:a16="http://schemas.microsoft.com/office/drawing/2014/main" id="{FE6CC363-363F-4D33-B8D4-6EEB82B01D7A}"/>
                  </a:ext>
                </a:extLst>
              </p:cNvPr>
              <p:cNvPicPr/>
              <p:nvPr/>
            </p:nvPicPr>
            <p:blipFill>
              <a:blip r:embed="rId28"/>
              <a:stretch>
                <a:fillRect/>
              </a:stretch>
            </p:blipFill>
            <p:spPr>
              <a:xfrm>
                <a:off x="1399827" y="7456813"/>
                <a:ext cx="4902840" cy="411120"/>
              </a:xfrm>
              <a:prstGeom prst="rect">
                <a:avLst/>
              </a:prstGeom>
            </p:spPr>
          </p:pic>
        </mc:Fallback>
      </mc:AlternateContent>
    </p:spTree>
    <p:extLst>
      <p:ext uri="{BB962C8B-B14F-4D97-AF65-F5344CB8AC3E}">
        <p14:creationId xmlns:p14="http://schemas.microsoft.com/office/powerpoint/2010/main" val="28634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dirty="0">
                  <a:solidFill>
                    <a:srgbClr val="373636"/>
                  </a:solidFill>
                  <a:latin typeface="Libre Franklin Bold"/>
                </a:rPr>
                <a:t>05</a:t>
              </a:r>
            </a:p>
          </p:txBody>
        </p:sp>
      </p:grpSp>
      <p:sp>
        <p:nvSpPr>
          <p:cNvPr id="6" name="AutoShape 6"/>
          <p:cNvSpPr/>
          <p:nvPr/>
        </p:nvSpPr>
        <p:spPr>
          <a:xfrm>
            <a:off x="16712990" y="9186907"/>
            <a:ext cx="546310" cy="156239"/>
          </a:xfrm>
          <a:prstGeom prst="rect">
            <a:avLst/>
          </a:prstGeom>
          <a:solidFill>
            <a:srgbClr val="3745F4"/>
          </a:solidFill>
        </p:spPr>
      </p:sp>
      <p:sp>
        <p:nvSpPr>
          <p:cNvPr id="7" name="AutoShape 7"/>
          <p:cNvSpPr/>
          <p:nvPr/>
        </p:nvSpPr>
        <p:spPr>
          <a:xfrm>
            <a:off x="0" y="8242105"/>
            <a:ext cx="18288000" cy="9525"/>
          </a:xfrm>
          <a:prstGeom prst="rect">
            <a:avLst/>
          </a:prstGeom>
          <a:solidFill>
            <a:srgbClr val="373636"/>
          </a:solidFill>
        </p:spPr>
      </p:sp>
      <p:pic>
        <p:nvPicPr>
          <p:cNvPr id="8" name="Picture 8"/>
          <p:cNvPicPr>
            <a:picLocks noChangeAspect="1"/>
          </p:cNvPicPr>
          <p:nvPr/>
        </p:nvPicPr>
        <p:blipFill>
          <a:blip r:embed="rId2"/>
          <a:srcRect/>
          <a:stretch>
            <a:fillRect/>
          </a:stretch>
        </p:blipFill>
        <p:spPr>
          <a:xfrm>
            <a:off x="13594850" y="24367"/>
            <a:ext cx="4693150" cy="3129744"/>
          </a:xfrm>
          <a:prstGeom prst="rect">
            <a:avLst/>
          </a:prstGeom>
        </p:spPr>
      </p:pic>
      <p:sp>
        <p:nvSpPr>
          <p:cNvPr id="9" name="TextBox 9"/>
          <p:cNvSpPr txBox="1"/>
          <p:nvPr/>
        </p:nvSpPr>
        <p:spPr>
          <a:xfrm>
            <a:off x="1422586" y="924477"/>
            <a:ext cx="10533438" cy="826135"/>
          </a:xfrm>
          <a:prstGeom prst="rect">
            <a:avLst/>
          </a:prstGeom>
        </p:spPr>
        <p:txBody>
          <a:bodyPr lIns="0" tIns="0" rIns="0" bIns="0" rtlCol="0" anchor="t">
            <a:spAutoFit/>
          </a:bodyPr>
          <a:lstStyle/>
          <a:p>
            <a:pPr>
              <a:lnSpc>
                <a:spcPts val="6380"/>
              </a:lnSpc>
            </a:pPr>
            <a:r>
              <a:rPr lang="en-US" sz="5800" dirty="0">
                <a:solidFill>
                  <a:srgbClr val="373636"/>
                </a:solidFill>
                <a:latin typeface="Open Sauce SemiBold Bold"/>
              </a:rPr>
              <a:t>Che </a:t>
            </a:r>
            <a:r>
              <a:rPr lang="en-US" sz="5800" dirty="0" err="1">
                <a:solidFill>
                  <a:srgbClr val="373636"/>
                </a:solidFill>
                <a:latin typeface="Open Sauce SemiBold Bold"/>
              </a:rPr>
              <a:t>cos'è</a:t>
            </a:r>
            <a:r>
              <a:rPr lang="en-US" sz="5800" dirty="0">
                <a:solidFill>
                  <a:srgbClr val="373636"/>
                </a:solidFill>
                <a:latin typeface="Open Sauce SemiBold Bold"/>
              </a:rPr>
              <a:t> la </a:t>
            </a:r>
            <a:r>
              <a:rPr lang="en-US" sz="5800" dirty="0" err="1">
                <a:solidFill>
                  <a:srgbClr val="373636"/>
                </a:solidFill>
                <a:latin typeface="Open Sauce SemiBold Bold"/>
              </a:rPr>
              <a:t>predicazione</a:t>
            </a:r>
            <a:r>
              <a:rPr lang="en-US" sz="5800" dirty="0">
                <a:solidFill>
                  <a:srgbClr val="373636"/>
                </a:solidFill>
                <a:latin typeface="Open Sauce SemiBold Bold"/>
              </a:rPr>
              <a:t>?</a:t>
            </a:r>
          </a:p>
        </p:txBody>
      </p:sp>
      <p:sp>
        <p:nvSpPr>
          <p:cNvPr id="10" name="TextBox 10"/>
          <p:cNvSpPr txBox="1"/>
          <p:nvPr/>
        </p:nvSpPr>
        <p:spPr>
          <a:xfrm>
            <a:off x="2498781" y="8978068"/>
            <a:ext cx="7852224" cy="411990"/>
          </a:xfrm>
          <a:prstGeom prst="rect">
            <a:avLst/>
          </a:prstGeom>
        </p:spPr>
        <p:txBody>
          <a:bodyPr lIns="0" tIns="0" rIns="0" bIns="0" rtlCol="0" anchor="t">
            <a:spAutoFit/>
          </a:bodyPr>
          <a:lstStyle/>
          <a:p>
            <a:pPr>
              <a:lnSpc>
                <a:spcPts val="3359"/>
              </a:lnSpc>
              <a:spcBef>
                <a:spcPct val="0"/>
              </a:spcBef>
            </a:pPr>
            <a:r>
              <a:rPr lang="en-US" sz="2399">
                <a:solidFill>
                  <a:srgbClr val="373636"/>
                </a:solidFill>
                <a:latin typeface="Open Sauce"/>
              </a:rPr>
              <a:t>Percorso di formazione</a:t>
            </a:r>
          </a:p>
        </p:txBody>
      </p:sp>
      <p:sp>
        <p:nvSpPr>
          <p:cNvPr id="12" name="CasellaDiTesto 11">
            <a:extLst>
              <a:ext uri="{FF2B5EF4-FFF2-40B4-BE49-F238E27FC236}">
                <a16:creationId xmlns:a16="http://schemas.microsoft.com/office/drawing/2014/main" id="{4226F91D-DBD4-41E0-ADD3-7E3B4AE2ADF8}"/>
              </a:ext>
            </a:extLst>
          </p:cNvPr>
          <p:cNvSpPr txBox="1"/>
          <p:nvPr/>
        </p:nvSpPr>
        <p:spPr>
          <a:xfrm>
            <a:off x="1337534" y="3010043"/>
            <a:ext cx="12882895" cy="2308324"/>
          </a:xfrm>
          <a:prstGeom prst="rect">
            <a:avLst/>
          </a:prstGeom>
          <a:noFill/>
        </p:spPr>
        <p:txBody>
          <a:bodyPr wrap="square">
            <a:spAutoFit/>
          </a:bodyPr>
          <a:lstStyle/>
          <a:p>
            <a:pPr algn="just"/>
            <a:r>
              <a:rPr lang="it-IT" sz="4800" dirty="0"/>
              <a:t>Esporre le Scritture, ovvero aprire il testo ispirato con tale fedeltà e sensibilità che la voce di Dio viene ascoltata e il suo popolo gli ubbidisce </a:t>
            </a:r>
          </a:p>
        </p:txBody>
      </p:sp>
      <p:sp>
        <p:nvSpPr>
          <p:cNvPr id="26" name="CasellaDiTesto 25">
            <a:extLst>
              <a:ext uri="{FF2B5EF4-FFF2-40B4-BE49-F238E27FC236}">
                <a16:creationId xmlns:a16="http://schemas.microsoft.com/office/drawing/2014/main" id="{57393CCD-29EB-4FDD-BBB0-CCD077055A18}"/>
              </a:ext>
            </a:extLst>
          </p:cNvPr>
          <p:cNvSpPr txBox="1"/>
          <p:nvPr/>
        </p:nvSpPr>
        <p:spPr>
          <a:xfrm>
            <a:off x="11734800" y="5469060"/>
            <a:ext cx="2788451" cy="769441"/>
          </a:xfrm>
          <a:prstGeom prst="rect">
            <a:avLst/>
          </a:prstGeom>
          <a:noFill/>
        </p:spPr>
        <p:txBody>
          <a:bodyPr wrap="square">
            <a:spAutoFit/>
          </a:bodyPr>
          <a:lstStyle/>
          <a:p>
            <a:r>
              <a:rPr lang="it-IT" sz="4400" dirty="0"/>
              <a:t>John </a:t>
            </a:r>
            <a:r>
              <a:rPr lang="it-IT" sz="4400" dirty="0" err="1"/>
              <a:t>Stott</a:t>
            </a:r>
            <a:endParaRPr lang="it-IT" sz="4400" dirty="0"/>
          </a:p>
        </p:txBody>
      </p:sp>
    </p:spTree>
    <p:extLst>
      <p:ext uri="{BB962C8B-B14F-4D97-AF65-F5344CB8AC3E}">
        <p14:creationId xmlns:p14="http://schemas.microsoft.com/office/powerpoint/2010/main" val="119308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dirty="0">
                  <a:solidFill>
                    <a:srgbClr val="373636"/>
                  </a:solidFill>
                  <a:latin typeface="Libre Franklin Bold"/>
                </a:rPr>
                <a:t>05</a:t>
              </a:r>
            </a:p>
          </p:txBody>
        </p:sp>
      </p:grpSp>
      <p:sp>
        <p:nvSpPr>
          <p:cNvPr id="6" name="AutoShape 6"/>
          <p:cNvSpPr/>
          <p:nvPr/>
        </p:nvSpPr>
        <p:spPr>
          <a:xfrm>
            <a:off x="16712990" y="9186907"/>
            <a:ext cx="546310" cy="156239"/>
          </a:xfrm>
          <a:prstGeom prst="rect">
            <a:avLst/>
          </a:prstGeom>
          <a:solidFill>
            <a:srgbClr val="3745F4"/>
          </a:solidFill>
        </p:spPr>
      </p:sp>
      <p:sp>
        <p:nvSpPr>
          <p:cNvPr id="7" name="AutoShape 7"/>
          <p:cNvSpPr/>
          <p:nvPr/>
        </p:nvSpPr>
        <p:spPr>
          <a:xfrm>
            <a:off x="0" y="8242105"/>
            <a:ext cx="18288000" cy="9525"/>
          </a:xfrm>
          <a:prstGeom prst="rect">
            <a:avLst/>
          </a:prstGeom>
          <a:solidFill>
            <a:srgbClr val="373636"/>
          </a:solidFill>
        </p:spPr>
      </p:sp>
      <p:pic>
        <p:nvPicPr>
          <p:cNvPr id="8" name="Picture 8"/>
          <p:cNvPicPr>
            <a:picLocks noChangeAspect="1"/>
          </p:cNvPicPr>
          <p:nvPr/>
        </p:nvPicPr>
        <p:blipFill>
          <a:blip r:embed="rId2"/>
          <a:srcRect/>
          <a:stretch>
            <a:fillRect/>
          </a:stretch>
        </p:blipFill>
        <p:spPr>
          <a:xfrm>
            <a:off x="13594850" y="24367"/>
            <a:ext cx="4693150" cy="3129744"/>
          </a:xfrm>
          <a:prstGeom prst="rect">
            <a:avLst/>
          </a:prstGeom>
        </p:spPr>
      </p:pic>
      <p:sp>
        <p:nvSpPr>
          <p:cNvPr id="9" name="TextBox 9"/>
          <p:cNvSpPr txBox="1"/>
          <p:nvPr/>
        </p:nvSpPr>
        <p:spPr>
          <a:xfrm>
            <a:off x="1422586" y="381343"/>
            <a:ext cx="10533438" cy="826135"/>
          </a:xfrm>
          <a:prstGeom prst="rect">
            <a:avLst/>
          </a:prstGeom>
        </p:spPr>
        <p:txBody>
          <a:bodyPr lIns="0" tIns="0" rIns="0" bIns="0" rtlCol="0" anchor="t">
            <a:spAutoFit/>
          </a:bodyPr>
          <a:lstStyle/>
          <a:p>
            <a:pPr>
              <a:lnSpc>
                <a:spcPts val="6380"/>
              </a:lnSpc>
            </a:pPr>
            <a:r>
              <a:rPr lang="en-US" sz="5800" dirty="0">
                <a:solidFill>
                  <a:srgbClr val="373636"/>
                </a:solidFill>
                <a:latin typeface="Open Sauce SemiBold Bold"/>
              </a:rPr>
              <a:t>La </a:t>
            </a:r>
            <a:r>
              <a:rPr lang="en-US" sz="5800" dirty="0" err="1">
                <a:solidFill>
                  <a:srgbClr val="373636"/>
                </a:solidFill>
                <a:latin typeface="Open Sauce SemiBold Bold"/>
              </a:rPr>
              <a:t>predicazione</a:t>
            </a:r>
            <a:r>
              <a:rPr lang="en-US" sz="5800" dirty="0">
                <a:solidFill>
                  <a:srgbClr val="373636"/>
                </a:solidFill>
                <a:latin typeface="Open Sauce SemiBold Bold"/>
              </a:rPr>
              <a:t> </a:t>
            </a:r>
            <a:r>
              <a:rPr lang="en-US" sz="5800" dirty="0" err="1">
                <a:solidFill>
                  <a:srgbClr val="373636"/>
                </a:solidFill>
                <a:latin typeface="Open Sauce SemiBold Bold"/>
              </a:rPr>
              <a:t>nella</a:t>
            </a:r>
            <a:r>
              <a:rPr lang="en-US" sz="5800" dirty="0">
                <a:solidFill>
                  <a:srgbClr val="373636"/>
                </a:solidFill>
                <a:latin typeface="Open Sauce SemiBold Bold"/>
              </a:rPr>
              <a:t> </a:t>
            </a:r>
            <a:r>
              <a:rPr lang="en-US" sz="5800" dirty="0" err="1">
                <a:solidFill>
                  <a:srgbClr val="373636"/>
                </a:solidFill>
                <a:latin typeface="Open Sauce SemiBold Bold"/>
              </a:rPr>
              <a:t>Bibbia</a:t>
            </a:r>
            <a:endParaRPr lang="en-US" sz="5800" dirty="0">
              <a:solidFill>
                <a:srgbClr val="373636"/>
              </a:solidFill>
              <a:latin typeface="Open Sauce SemiBold Bold"/>
            </a:endParaRPr>
          </a:p>
        </p:txBody>
      </p:sp>
      <p:sp>
        <p:nvSpPr>
          <p:cNvPr id="10" name="TextBox 10"/>
          <p:cNvSpPr txBox="1"/>
          <p:nvPr/>
        </p:nvSpPr>
        <p:spPr>
          <a:xfrm>
            <a:off x="2498781" y="8978068"/>
            <a:ext cx="7852224" cy="411990"/>
          </a:xfrm>
          <a:prstGeom prst="rect">
            <a:avLst/>
          </a:prstGeom>
        </p:spPr>
        <p:txBody>
          <a:bodyPr lIns="0" tIns="0" rIns="0" bIns="0" rtlCol="0" anchor="t">
            <a:spAutoFit/>
          </a:bodyPr>
          <a:lstStyle/>
          <a:p>
            <a:pPr>
              <a:lnSpc>
                <a:spcPts val="3359"/>
              </a:lnSpc>
              <a:spcBef>
                <a:spcPct val="0"/>
              </a:spcBef>
            </a:pPr>
            <a:r>
              <a:rPr lang="en-US" sz="2399">
                <a:solidFill>
                  <a:srgbClr val="373636"/>
                </a:solidFill>
                <a:latin typeface="Open Sauce"/>
              </a:rPr>
              <a:t>Percorso di formazione</a:t>
            </a:r>
          </a:p>
        </p:txBody>
      </p:sp>
      <p:sp>
        <p:nvSpPr>
          <p:cNvPr id="12" name="CasellaDiTesto 11">
            <a:extLst>
              <a:ext uri="{FF2B5EF4-FFF2-40B4-BE49-F238E27FC236}">
                <a16:creationId xmlns:a16="http://schemas.microsoft.com/office/drawing/2014/main" id="{4226F91D-DBD4-41E0-ADD3-7E3B4AE2ADF8}"/>
              </a:ext>
            </a:extLst>
          </p:cNvPr>
          <p:cNvSpPr txBox="1"/>
          <p:nvPr/>
        </p:nvSpPr>
        <p:spPr>
          <a:xfrm>
            <a:off x="1422586" y="1361004"/>
            <a:ext cx="12882895" cy="830997"/>
          </a:xfrm>
          <a:prstGeom prst="rect">
            <a:avLst/>
          </a:prstGeom>
          <a:noFill/>
        </p:spPr>
        <p:txBody>
          <a:bodyPr wrap="square">
            <a:spAutoFit/>
          </a:bodyPr>
          <a:lstStyle/>
          <a:p>
            <a:pPr algn="just"/>
            <a:r>
              <a:rPr lang="it-IT" sz="4800" dirty="0"/>
              <a:t>1) Proclamare la parola è proclamare Cristo</a:t>
            </a:r>
          </a:p>
        </p:txBody>
      </p:sp>
      <p:sp>
        <p:nvSpPr>
          <p:cNvPr id="13" name="CasellaDiTesto 12">
            <a:extLst>
              <a:ext uri="{FF2B5EF4-FFF2-40B4-BE49-F238E27FC236}">
                <a16:creationId xmlns:a16="http://schemas.microsoft.com/office/drawing/2014/main" id="{31E60D77-8D0B-45CE-A948-FECDE16087B5}"/>
              </a:ext>
            </a:extLst>
          </p:cNvPr>
          <p:cNvSpPr txBox="1"/>
          <p:nvPr/>
        </p:nvSpPr>
        <p:spPr>
          <a:xfrm>
            <a:off x="1413061" y="2264940"/>
            <a:ext cx="12882895" cy="830997"/>
          </a:xfrm>
          <a:prstGeom prst="rect">
            <a:avLst/>
          </a:prstGeom>
          <a:noFill/>
        </p:spPr>
        <p:txBody>
          <a:bodyPr wrap="square">
            <a:spAutoFit/>
          </a:bodyPr>
          <a:lstStyle/>
          <a:p>
            <a:pPr algn="just"/>
            <a:r>
              <a:rPr lang="it-IT" sz="4800" dirty="0"/>
              <a:t>2) Il sermone domenicale non è l'unica predica</a:t>
            </a:r>
          </a:p>
        </p:txBody>
      </p:sp>
      <p:sp>
        <p:nvSpPr>
          <p:cNvPr id="14" name="CasellaDiTesto 13">
            <a:extLst>
              <a:ext uri="{FF2B5EF4-FFF2-40B4-BE49-F238E27FC236}">
                <a16:creationId xmlns:a16="http://schemas.microsoft.com/office/drawing/2014/main" id="{E2D0032D-4BF3-40BC-B3AF-15209BE4CE7F}"/>
              </a:ext>
            </a:extLst>
          </p:cNvPr>
          <p:cNvSpPr txBox="1"/>
          <p:nvPr/>
        </p:nvSpPr>
        <p:spPr>
          <a:xfrm>
            <a:off x="1398046" y="3137852"/>
            <a:ext cx="16432302" cy="2677656"/>
          </a:xfrm>
          <a:prstGeom prst="rect">
            <a:avLst/>
          </a:prstGeom>
          <a:noFill/>
        </p:spPr>
        <p:txBody>
          <a:bodyPr wrap="square">
            <a:spAutoFit/>
          </a:bodyPr>
          <a:lstStyle/>
          <a:p>
            <a:pPr algn="just"/>
            <a:r>
              <a:rPr lang="it-IT" sz="4800" dirty="0"/>
              <a:t>a) </a:t>
            </a:r>
            <a:r>
              <a:rPr lang="it-IT" sz="3600" b="1" dirty="0"/>
              <a:t>Tutti i cristiani</a:t>
            </a:r>
            <a:r>
              <a:rPr lang="it-IT" sz="3600" dirty="0"/>
              <a:t>: Colossesi 3:16 La parola di Cristo abiti in voi abbondantemente, ammaestrandovi ed esortandovi gli uni gli altri con ogni sapienza, cantando di cuore a Dio, sotto l'impulso della grazia, salmi, inni e cantici spirituali.</a:t>
            </a:r>
          </a:p>
          <a:p>
            <a:pPr algn="just"/>
            <a:endParaRPr lang="it-IT" sz="4800" dirty="0"/>
          </a:p>
        </p:txBody>
      </p:sp>
      <p:sp>
        <p:nvSpPr>
          <p:cNvPr id="15" name="CasellaDiTesto 14">
            <a:extLst>
              <a:ext uri="{FF2B5EF4-FFF2-40B4-BE49-F238E27FC236}">
                <a16:creationId xmlns:a16="http://schemas.microsoft.com/office/drawing/2014/main" id="{0B580875-C495-4109-A07C-D1595479FF4C}"/>
              </a:ext>
            </a:extLst>
          </p:cNvPr>
          <p:cNvSpPr txBox="1"/>
          <p:nvPr/>
        </p:nvSpPr>
        <p:spPr>
          <a:xfrm>
            <a:off x="1363993" y="5010451"/>
            <a:ext cx="16432302" cy="2492990"/>
          </a:xfrm>
          <a:prstGeom prst="rect">
            <a:avLst/>
          </a:prstGeom>
          <a:noFill/>
        </p:spPr>
        <p:txBody>
          <a:bodyPr wrap="square">
            <a:spAutoFit/>
          </a:bodyPr>
          <a:lstStyle/>
          <a:p>
            <a:pPr algn="just"/>
            <a:r>
              <a:rPr lang="it-IT" sz="4800" dirty="0"/>
              <a:t>b) </a:t>
            </a:r>
            <a:r>
              <a:rPr lang="it-IT" sz="3600" b="1" dirty="0"/>
              <a:t>Predica formale:</a:t>
            </a:r>
          </a:p>
          <a:p>
            <a:pPr algn="just"/>
            <a:r>
              <a:rPr lang="it-IT" sz="3600" dirty="0"/>
              <a:t>John Griffith </a:t>
            </a:r>
            <a:r>
              <a:rPr lang="it-IT" sz="3600" i="1" dirty="0"/>
              <a:t>" La predicazione nel NT è una dichiarazione pubblica della Parola di Dio da parte di un agente incaricato e in linea di continuità con il ministero profetico dell'AT"</a:t>
            </a:r>
            <a:endParaRPr lang="it-IT" sz="4800" dirty="0"/>
          </a:p>
        </p:txBody>
      </p:sp>
      <p:sp>
        <p:nvSpPr>
          <p:cNvPr id="16" name="CasellaDiTesto 15">
            <a:extLst>
              <a:ext uri="{FF2B5EF4-FFF2-40B4-BE49-F238E27FC236}">
                <a16:creationId xmlns:a16="http://schemas.microsoft.com/office/drawing/2014/main" id="{C0FDD6CE-57C1-4F06-B75E-90616BDD1D1F}"/>
              </a:ext>
            </a:extLst>
          </p:cNvPr>
          <p:cNvSpPr txBox="1"/>
          <p:nvPr/>
        </p:nvSpPr>
        <p:spPr>
          <a:xfrm>
            <a:off x="1329940" y="7364121"/>
            <a:ext cx="16432302" cy="830997"/>
          </a:xfrm>
          <a:prstGeom prst="rect">
            <a:avLst/>
          </a:prstGeom>
          <a:noFill/>
        </p:spPr>
        <p:txBody>
          <a:bodyPr wrap="square">
            <a:spAutoFit/>
          </a:bodyPr>
          <a:lstStyle/>
          <a:p>
            <a:pPr algn="just"/>
            <a:r>
              <a:rPr lang="it-IT" sz="4800" dirty="0"/>
              <a:t>C) </a:t>
            </a:r>
            <a:r>
              <a:rPr lang="it-IT" sz="3600" b="1" dirty="0"/>
              <a:t>Dono del parlare: 1 </a:t>
            </a:r>
            <a:r>
              <a:rPr lang="it-IT" sz="3600" b="1" dirty="0" err="1"/>
              <a:t>Pt</a:t>
            </a:r>
            <a:r>
              <a:rPr lang="it-IT" sz="3600" b="1" dirty="0"/>
              <a:t> 4:10-11</a:t>
            </a:r>
          </a:p>
        </p:txBody>
      </p:sp>
      <p:sp>
        <p:nvSpPr>
          <p:cNvPr id="17" name="Triangolo isoscele 16">
            <a:hlinkClick r:id="rId3" action="ppaction://hlinksldjump"/>
            <a:extLst>
              <a:ext uri="{FF2B5EF4-FFF2-40B4-BE49-F238E27FC236}">
                <a16:creationId xmlns:a16="http://schemas.microsoft.com/office/drawing/2014/main" id="{5834612C-190C-4E41-8B01-C55F72062DB8}"/>
              </a:ext>
            </a:extLst>
          </p:cNvPr>
          <p:cNvSpPr/>
          <p:nvPr/>
        </p:nvSpPr>
        <p:spPr>
          <a:xfrm rot="10800000">
            <a:off x="7838633" y="7707763"/>
            <a:ext cx="457200" cy="358678"/>
          </a:xfrm>
          <a:prstGeom prst="triangle">
            <a:avLst/>
          </a:prstGeom>
          <a:solidFill>
            <a:srgbClr val="3745F4"/>
          </a:solidFill>
        </p:spPr>
        <p:txBody>
          <a:bodyPr rtlCol="0" anchor="ctr"/>
          <a:lstStyle/>
          <a:p>
            <a:pPr algn="ctr"/>
            <a:endParaRPr lang="it-IT"/>
          </a:p>
        </p:txBody>
      </p:sp>
    </p:spTree>
    <p:extLst>
      <p:ext uri="{BB962C8B-B14F-4D97-AF65-F5344CB8AC3E}">
        <p14:creationId xmlns:p14="http://schemas.microsoft.com/office/powerpoint/2010/main" val="331694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dirty="0">
                  <a:solidFill>
                    <a:srgbClr val="373636"/>
                  </a:solidFill>
                  <a:latin typeface="Libre Franklin Bold"/>
                </a:rPr>
                <a:t>05</a:t>
              </a:r>
            </a:p>
          </p:txBody>
        </p:sp>
      </p:grpSp>
      <p:sp>
        <p:nvSpPr>
          <p:cNvPr id="6" name="AutoShape 6"/>
          <p:cNvSpPr/>
          <p:nvPr/>
        </p:nvSpPr>
        <p:spPr>
          <a:xfrm>
            <a:off x="16712990" y="9186907"/>
            <a:ext cx="546310" cy="156239"/>
          </a:xfrm>
          <a:prstGeom prst="rect">
            <a:avLst/>
          </a:prstGeom>
          <a:solidFill>
            <a:srgbClr val="3745F4"/>
          </a:solidFill>
        </p:spPr>
      </p:sp>
      <p:sp>
        <p:nvSpPr>
          <p:cNvPr id="7" name="AutoShape 7"/>
          <p:cNvSpPr/>
          <p:nvPr/>
        </p:nvSpPr>
        <p:spPr>
          <a:xfrm>
            <a:off x="0" y="8242105"/>
            <a:ext cx="18288000" cy="9525"/>
          </a:xfrm>
          <a:prstGeom prst="rect">
            <a:avLst/>
          </a:prstGeom>
          <a:solidFill>
            <a:srgbClr val="373636"/>
          </a:solidFill>
        </p:spPr>
      </p:sp>
      <p:pic>
        <p:nvPicPr>
          <p:cNvPr id="8" name="Picture 8"/>
          <p:cNvPicPr>
            <a:picLocks noChangeAspect="1"/>
          </p:cNvPicPr>
          <p:nvPr/>
        </p:nvPicPr>
        <p:blipFill>
          <a:blip r:embed="rId2"/>
          <a:srcRect/>
          <a:stretch>
            <a:fillRect/>
          </a:stretch>
        </p:blipFill>
        <p:spPr>
          <a:xfrm>
            <a:off x="13594850" y="24367"/>
            <a:ext cx="4693150" cy="3129744"/>
          </a:xfrm>
          <a:prstGeom prst="rect">
            <a:avLst/>
          </a:prstGeom>
        </p:spPr>
      </p:pic>
      <p:sp>
        <p:nvSpPr>
          <p:cNvPr id="9" name="TextBox 9"/>
          <p:cNvSpPr txBox="1"/>
          <p:nvPr/>
        </p:nvSpPr>
        <p:spPr>
          <a:xfrm>
            <a:off x="1422586" y="381343"/>
            <a:ext cx="10533438" cy="826135"/>
          </a:xfrm>
          <a:prstGeom prst="rect">
            <a:avLst/>
          </a:prstGeom>
        </p:spPr>
        <p:txBody>
          <a:bodyPr lIns="0" tIns="0" rIns="0" bIns="0" rtlCol="0" anchor="t">
            <a:spAutoFit/>
          </a:bodyPr>
          <a:lstStyle/>
          <a:p>
            <a:pPr>
              <a:lnSpc>
                <a:spcPts val="6380"/>
              </a:lnSpc>
            </a:pPr>
            <a:r>
              <a:rPr lang="en-US" sz="5800" dirty="0">
                <a:solidFill>
                  <a:srgbClr val="373636"/>
                </a:solidFill>
                <a:latin typeface="Open Sauce SemiBold Bold"/>
              </a:rPr>
              <a:t>La </a:t>
            </a:r>
            <a:r>
              <a:rPr lang="en-US" sz="5800" dirty="0" err="1">
                <a:solidFill>
                  <a:srgbClr val="373636"/>
                </a:solidFill>
                <a:latin typeface="Open Sauce SemiBold Bold"/>
              </a:rPr>
              <a:t>predicazione</a:t>
            </a:r>
            <a:r>
              <a:rPr lang="en-US" sz="5800" dirty="0">
                <a:solidFill>
                  <a:srgbClr val="373636"/>
                </a:solidFill>
                <a:latin typeface="Open Sauce SemiBold Bold"/>
              </a:rPr>
              <a:t> </a:t>
            </a:r>
            <a:r>
              <a:rPr lang="en-US" sz="5800" dirty="0" err="1">
                <a:solidFill>
                  <a:srgbClr val="373636"/>
                </a:solidFill>
                <a:latin typeface="Open Sauce SemiBold Bold"/>
              </a:rPr>
              <a:t>nella</a:t>
            </a:r>
            <a:r>
              <a:rPr lang="en-US" sz="5800" dirty="0">
                <a:solidFill>
                  <a:srgbClr val="373636"/>
                </a:solidFill>
                <a:latin typeface="Open Sauce SemiBold Bold"/>
              </a:rPr>
              <a:t> </a:t>
            </a:r>
            <a:r>
              <a:rPr lang="en-US" sz="5800" dirty="0" err="1">
                <a:solidFill>
                  <a:srgbClr val="373636"/>
                </a:solidFill>
                <a:latin typeface="Open Sauce SemiBold Bold"/>
              </a:rPr>
              <a:t>Bibbia</a:t>
            </a:r>
            <a:endParaRPr lang="en-US" sz="5800" dirty="0">
              <a:solidFill>
                <a:srgbClr val="373636"/>
              </a:solidFill>
              <a:latin typeface="Open Sauce SemiBold Bold"/>
            </a:endParaRPr>
          </a:p>
        </p:txBody>
      </p:sp>
      <p:sp>
        <p:nvSpPr>
          <p:cNvPr id="10" name="TextBox 10"/>
          <p:cNvSpPr txBox="1"/>
          <p:nvPr/>
        </p:nvSpPr>
        <p:spPr>
          <a:xfrm>
            <a:off x="2498781" y="8978068"/>
            <a:ext cx="7852224" cy="411990"/>
          </a:xfrm>
          <a:prstGeom prst="rect">
            <a:avLst/>
          </a:prstGeom>
        </p:spPr>
        <p:txBody>
          <a:bodyPr lIns="0" tIns="0" rIns="0" bIns="0" rtlCol="0" anchor="t">
            <a:spAutoFit/>
          </a:bodyPr>
          <a:lstStyle/>
          <a:p>
            <a:pPr>
              <a:lnSpc>
                <a:spcPts val="3359"/>
              </a:lnSpc>
              <a:spcBef>
                <a:spcPct val="0"/>
              </a:spcBef>
            </a:pPr>
            <a:r>
              <a:rPr lang="en-US" sz="2399">
                <a:solidFill>
                  <a:srgbClr val="373636"/>
                </a:solidFill>
                <a:latin typeface="Open Sauce"/>
              </a:rPr>
              <a:t>Percorso di formazione</a:t>
            </a:r>
          </a:p>
        </p:txBody>
      </p:sp>
      <p:sp>
        <p:nvSpPr>
          <p:cNvPr id="12" name="CasellaDiTesto 11">
            <a:extLst>
              <a:ext uri="{FF2B5EF4-FFF2-40B4-BE49-F238E27FC236}">
                <a16:creationId xmlns:a16="http://schemas.microsoft.com/office/drawing/2014/main" id="{4226F91D-DBD4-41E0-ADD3-7E3B4AE2ADF8}"/>
              </a:ext>
            </a:extLst>
          </p:cNvPr>
          <p:cNvSpPr txBox="1"/>
          <p:nvPr/>
        </p:nvSpPr>
        <p:spPr>
          <a:xfrm>
            <a:off x="1422586" y="1361004"/>
            <a:ext cx="12882895" cy="830997"/>
          </a:xfrm>
          <a:prstGeom prst="rect">
            <a:avLst/>
          </a:prstGeom>
          <a:noFill/>
        </p:spPr>
        <p:txBody>
          <a:bodyPr wrap="square">
            <a:spAutoFit/>
          </a:bodyPr>
          <a:lstStyle/>
          <a:p>
            <a:pPr algn="just"/>
            <a:r>
              <a:rPr lang="it-IT" sz="4800" dirty="0"/>
              <a:t>1) Proclamare la parola è proclamare Cristo</a:t>
            </a:r>
          </a:p>
        </p:txBody>
      </p:sp>
      <p:sp>
        <p:nvSpPr>
          <p:cNvPr id="13" name="CasellaDiTesto 12">
            <a:extLst>
              <a:ext uri="{FF2B5EF4-FFF2-40B4-BE49-F238E27FC236}">
                <a16:creationId xmlns:a16="http://schemas.microsoft.com/office/drawing/2014/main" id="{31E60D77-8D0B-45CE-A948-FECDE16087B5}"/>
              </a:ext>
            </a:extLst>
          </p:cNvPr>
          <p:cNvSpPr txBox="1"/>
          <p:nvPr/>
        </p:nvSpPr>
        <p:spPr>
          <a:xfrm>
            <a:off x="1413061" y="2264940"/>
            <a:ext cx="12882895" cy="830997"/>
          </a:xfrm>
          <a:prstGeom prst="rect">
            <a:avLst/>
          </a:prstGeom>
          <a:noFill/>
        </p:spPr>
        <p:txBody>
          <a:bodyPr wrap="square">
            <a:spAutoFit/>
          </a:bodyPr>
          <a:lstStyle/>
          <a:p>
            <a:pPr algn="just"/>
            <a:r>
              <a:rPr lang="it-IT" sz="4800" dirty="0"/>
              <a:t>2) Il sermone domenicale non è l'unica predica</a:t>
            </a:r>
          </a:p>
        </p:txBody>
      </p:sp>
      <p:sp>
        <p:nvSpPr>
          <p:cNvPr id="14" name="CasellaDiTesto 13">
            <a:extLst>
              <a:ext uri="{FF2B5EF4-FFF2-40B4-BE49-F238E27FC236}">
                <a16:creationId xmlns:a16="http://schemas.microsoft.com/office/drawing/2014/main" id="{E2D0032D-4BF3-40BC-B3AF-15209BE4CE7F}"/>
              </a:ext>
            </a:extLst>
          </p:cNvPr>
          <p:cNvSpPr txBox="1"/>
          <p:nvPr/>
        </p:nvSpPr>
        <p:spPr>
          <a:xfrm>
            <a:off x="1398046" y="3137852"/>
            <a:ext cx="16432302" cy="2677656"/>
          </a:xfrm>
          <a:prstGeom prst="rect">
            <a:avLst/>
          </a:prstGeom>
          <a:noFill/>
        </p:spPr>
        <p:txBody>
          <a:bodyPr wrap="square">
            <a:spAutoFit/>
          </a:bodyPr>
          <a:lstStyle/>
          <a:p>
            <a:pPr algn="just"/>
            <a:r>
              <a:rPr lang="it-IT" sz="4800" dirty="0"/>
              <a:t>a) </a:t>
            </a:r>
            <a:r>
              <a:rPr lang="it-IT" sz="3600" b="1" dirty="0"/>
              <a:t>Tutti i cristiani</a:t>
            </a:r>
            <a:r>
              <a:rPr lang="it-IT" sz="3600" dirty="0"/>
              <a:t>: Colossesi 3:16 La parola di Cristo abiti in voi abbondantemente, ammaestrandovi ed esortandovi gli uni gli altri con ogni sapienza, cantando di cuore a Dio, sotto l'impulso della grazia, salmi, inni e cantici spirituali.</a:t>
            </a:r>
          </a:p>
          <a:p>
            <a:pPr algn="just"/>
            <a:endParaRPr lang="it-IT" sz="4800" dirty="0"/>
          </a:p>
        </p:txBody>
      </p:sp>
      <p:sp>
        <p:nvSpPr>
          <p:cNvPr id="15" name="CasellaDiTesto 14">
            <a:extLst>
              <a:ext uri="{FF2B5EF4-FFF2-40B4-BE49-F238E27FC236}">
                <a16:creationId xmlns:a16="http://schemas.microsoft.com/office/drawing/2014/main" id="{0B580875-C495-4109-A07C-D1595479FF4C}"/>
              </a:ext>
            </a:extLst>
          </p:cNvPr>
          <p:cNvSpPr txBox="1"/>
          <p:nvPr/>
        </p:nvSpPr>
        <p:spPr>
          <a:xfrm>
            <a:off x="1363993" y="5010451"/>
            <a:ext cx="16432302" cy="2492990"/>
          </a:xfrm>
          <a:prstGeom prst="rect">
            <a:avLst/>
          </a:prstGeom>
          <a:noFill/>
        </p:spPr>
        <p:txBody>
          <a:bodyPr wrap="square">
            <a:spAutoFit/>
          </a:bodyPr>
          <a:lstStyle/>
          <a:p>
            <a:pPr algn="just"/>
            <a:r>
              <a:rPr lang="it-IT" sz="4800" dirty="0"/>
              <a:t>b) </a:t>
            </a:r>
            <a:r>
              <a:rPr lang="it-IT" sz="3600" b="1" dirty="0"/>
              <a:t>Predica formale:</a:t>
            </a:r>
          </a:p>
          <a:p>
            <a:pPr algn="just"/>
            <a:r>
              <a:rPr lang="it-IT" sz="3600" dirty="0"/>
              <a:t>John Griffith </a:t>
            </a:r>
            <a:r>
              <a:rPr lang="it-IT" sz="3600" i="1" dirty="0"/>
              <a:t>" La predicazione nel NT è una dichiarazione pubblica della Parola di Dio da parte di un agente incaricato e in linea di continuità con il ministero profetico dell'AT"</a:t>
            </a:r>
            <a:endParaRPr lang="it-IT" sz="4800" dirty="0"/>
          </a:p>
        </p:txBody>
      </p:sp>
      <p:sp>
        <p:nvSpPr>
          <p:cNvPr id="16" name="CasellaDiTesto 15">
            <a:extLst>
              <a:ext uri="{FF2B5EF4-FFF2-40B4-BE49-F238E27FC236}">
                <a16:creationId xmlns:a16="http://schemas.microsoft.com/office/drawing/2014/main" id="{C0FDD6CE-57C1-4F06-B75E-90616BDD1D1F}"/>
              </a:ext>
            </a:extLst>
          </p:cNvPr>
          <p:cNvSpPr txBox="1"/>
          <p:nvPr/>
        </p:nvSpPr>
        <p:spPr>
          <a:xfrm>
            <a:off x="1329940" y="7364121"/>
            <a:ext cx="16432302" cy="830997"/>
          </a:xfrm>
          <a:prstGeom prst="rect">
            <a:avLst/>
          </a:prstGeom>
          <a:noFill/>
        </p:spPr>
        <p:txBody>
          <a:bodyPr wrap="square">
            <a:spAutoFit/>
          </a:bodyPr>
          <a:lstStyle/>
          <a:p>
            <a:pPr algn="just"/>
            <a:r>
              <a:rPr lang="it-IT" sz="4800" dirty="0"/>
              <a:t>C) </a:t>
            </a:r>
            <a:r>
              <a:rPr lang="it-IT" sz="3600" b="1" dirty="0"/>
              <a:t>Dono del parlare: 1 </a:t>
            </a:r>
            <a:r>
              <a:rPr lang="it-IT" sz="3600" b="1" dirty="0" err="1"/>
              <a:t>Pt</a:t>
            </a:r>
            <a:r>
              <a:rPr lang="it-IT" sz="3600" b="1" dirty="0"/>
              <a:t> 4:10-11</a:t>
            </a:r>
          </a:p>
        </p:txBody>
      </p:sp>
      <p:sp>
        <p:nvSpPr>
          <p:cNvPr id="11" name="Triangolo isoscele 10">
            <a:hlinkClick r:id="rId3" action="ppaction://hlinksldjump"/>
            <a:extLst>
              <a:ext uri="{FF2B5EF4-FFF2-40B4-BE49-F238E27FC236}">
                <a16:creationId xmlns:a16="http://schemas.microsoft.com/office/drawing/2014/main" id="{571F6C6A-E48A-44B9-B5AB-20DA860DCD15}"/>
              </a:ext>
            </a:extLst>
          </p:cNvPr>
          <p:cNvSpPr/>
          <p:nvPr/>
        </p:nvSpPr>
        <p:spPr>
          <a:xfrm rot="10800000">
            <a:off x="7838633" y="7707763"/>
            <a:ext cx="457200" cy="358678"/>
          </a:xfrm>
          <a:prstGeom prst="triangle">
            <a:avLst/>
          </a:prstGeom>
          <a:solidFill>
            <a:srgbClr val="3745F4"/>
          </a:solidFill>
        </p:spPr>
        <p:txBody>
          <a:bodyPr rtlCol="0" anchor="ctr"/>
          <a:lstStyle/>
          <a:p>
            <a:pPr algn="ctr"/>
            <a:endParaRPr lang="it-IT"/>
          </a:p>
        </p:txBody>
      </p:sp>
      <p:sp>
        <p:nvSpPr>
          <p:cNvPr id="17" name="Rettangolo 16">
            <a:extLst>
              <a:ext uri="{FF2B5EF4-FFF2-40B4-BE49-F238E27FC236}">
                <a16:creationId xmlns:a16="http://schemas.microsoft.com/office/drawing/2014/main" id="{04BD47D7-4218-4820-80A9-640F6A82A3CA}"/>
              </a:ext>
            </a:extLst>
          </p:cNvPr>
          <p:cNvSpPr/>
          <p:nvPr/>
        </p:nvSpPr>
        <p:spPr>
          <a:xfrm>
            <a:off x="8458200" y="7228001"/>
            <a:ext cx="8465807"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a:t>Come buoni amministratori della svariata grazia di Dio, ciascuno, secondo il dono che ha ricevuto, lo metta a servizio degli altri. 11 Se uno parla, lo faccia come si annunciano gli oracoli di Dio; se uno compie un servizio, lo faccia come si compie un servizio mediante la forza che Dio fornisce, affinché in ogni cosa sia glorificato Dio per mezzo di Gesù Cristo, al quale appartengono la gloria e la potenza nei secoli dei secoli. Amen.</a:t>
            </a:r>
          </a:p>
        </p:txBody>
      </p:sp>
    </p:spTree>
    <p:extLst>
      <p:ext uri="{BB962C8B-B14F-4D97-AF65-F5344CB8AC3E}">
        <p14:creationId xmlns:p14="http://schemas.microsoft.com/office/powerpoint/2010/main" val="409008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dirty="0">
                  <a:solidFill>
                    <a:srgbClr val="373636"/>
                  </a:solidFill>
                  <a:latin typeface="Libre Franklin Bold"/>
                </a:rPr>
                <a:t>06</a:t>
              </a:r>
            </a:p>
          </p:txBody>
        </p:sp>
      </p:grpSp>
      <p:sp>
        <p:nvSpPr>
          <p:cNvPr id="6" name="AutoShape 6"/>
          <p:cNvSpPr/>
          <p:nvPr/>
        </p:nvSpPr>
        <p:spPr>
          <a:xfrm>
            <a:off x="16712990" y="9186907"/>
            <a:ext cx="546310" cy="156239"/>
          </a:xfrm>
          <a:prstGeom prst="rect">
            <a:avLst/>
          </a:prstGeom>
          <a:solidFill>
            <a:srgbClr val="3745F4"/>
          </a:solidFill>
        </p:spPr>
      </p:sp>
      <p:sp>
        <p:nvSpPr>
          <p:cNvPr id="7" name="AutoShape 7"/>
          <p:cNvSpPr/>
          <p:nvPr/>
        </p:nvSpPr>
        <p:spPr>
          <a:xfrm>
            <a:off x="0" y="8242105"/>
            <a:ext cx="18288000" cy="9525"/>
          </a:xfrm>
          <a:prstGeom prst="rect">
            <a:avLst/>
          </a:prstGeom>
          <a:solidFill>
            <a:srgbClr val="373636"/>
          </a:solidFill>
        </p:spPr>
      </p:sp>
      <p:pic>
        <p:nvPicPr>
          <p:cNvPr id="8" name="Picture 8"/>
          <p:cNvPicPr>
            <a:picLocks noChangeAspect="1"/>
          </p:cNvPicPr>
          <p:nvPr/>
        </p:nvPicPr>
        <p:blipFill>
          <a:blip r:embed="rId2"/>
          <a:srcRect/>
          <a:stretch>
            <a:fillRect/>
          </a:stretch>
        </p:blipFill>
        <p:spPr>
          <a:xfrm>
            <a:off x="13594850" y="24367"/>
            <a:ext cx="4693150" cy="3129744"/>
          </a:xfrm>
          <a:prstGeom prst="rect">
            <a:avLst/>
          </a:prstGeom>
        </p:spPr>
      </p:pic>
      <p:sp>
        <p:nvSpPr>
          <p:cNvPr id="9" name="TextBox 9"/>
          <p:cNvSpPr txBox="1"/>
          <p:nvPr/>
        </p:nvSpPr>
        <p:spPr>
          <a:xfrm>
            <a:off x="1422586" y="381343"/>
            <a:ext cx="10533438" cy="826135"/>
          </a:xfrm>
          <a:prstGeom prst="rect">
            <a:avLst/>
          </a:prstGeom>
        </p:spPr>
        <p:txBody>
          <a:bodyPr lIns="0" tIns="0" rIns="0" bIns="0" rtlCol="0" anchor="t">
            <a:spAutoFit/>
          </a:bodyPr>
          <a:lstStyle/>
          <a:p>
            <a:pPr>
              <a:lnSpc>
                <a:spcPts val="6380"/>
              </a:lnSpc>
            </a:pPr>
            <a:r>
              <a:rPr lang="en-US" sz="5800" dirty="0">
                <a:solidFill>
                  <a:srgbClr val="373636"/>
                </a:solidFill>
                <a:latin typeface="Open Sauce SemiBold Bold"/>
              </a:rPr>
              <a:t>La </a:t>
            </a:r>
            <a:r>
              <a:rPr lang="en-US" sz="5800" dirty="0" err="1">
                <a:solidFill>
                  <a:srgbClr val="373636"/>
                </a:solidFill>
                <a:latin typeface="Open Sauce SemiBold Bold"/>
              </a:rPr>
              <a:t>predicazione</a:t>
            </a:r>
            <a:r>
              <a:rPr lang="en-US" sz="5800" dirty="0">
                <a:solidFill>
                  <a:srgbClr val="373636"/>
                </a:solidFill>
                <a:latin typeface="Open Sauce SemiBold Bold"/>
              </a:rPr>
              <a:t> </a:t>
            </a:r>
            <a:r>
              <a:rPr lang="en-US" sz="5800" dirty="0" err="1">
                <a:solidFill>
                  <a:srgbClr val="373636"/>
                </a:solidFill>
                <a:latin typeface="Open Sauce SemiBold Bold"/>
              </a:rPr>
              <a:t>nella</a:t>
            </a:r>
            <a:r>
              <a:rPr lang="en-US" sz="5800" dirty="0">
                <a:solidFill>
                  <a:srgbClr val="373636"/>
                </a:solidFill>
                <a:latin typeface="Open Sauce SemiBold Bold"/>
              </a:rPr>
              <a:t> </a:t>
            </a:r>
            <a:r>
              <a:rPr lang="en-US" sz="5800" dirty="0" err="1">
                <a:solidFill>
                  <a:srgbClr val="373636"/>
                </a:solidFill>
                <a:latin typeface="Open Sauce SemiBold Bold"/>
              </a:rPr>
              <a:t>Bibbia</a:t>
            </a:r>
            <a:endParaRPr lang="en-US" sz="5800" dirty="0">
              <a:solidFill>
                <a:srgbClr val="373636"/>
              </a:solidFill>
              <a:latin typeface="Open Sauce SemiBold Bold"/>
            </a:endParaRPr>
          </a:p>
        </p:txBody>
      </p:sp>
      <p:sp>
        <p:nvSpPr>
          <p:cNvPr id="10" name="TextBox 10"/>
          <p:cNvSpPr txBox="1"/>
          <p:nvPr/>
        </p:nvSpPr>
        <p:spPr>
          <a:xfrm>
            <a:off x="2498781" y="8978068"/>
            <a:ext cx="7852224" cy="411990"/>
          </a:xfrm>
          <a:prstGeom prst="rect">
            <a:avLst/>
          </a:prstGeom>
        </p:spPr>
        <p:txBody>
          <a:bodyPr lIns="0" tIns="0" rIns="0" bIns="0" rtlCol="0" anchor="t">
            <a:spAutoFit/>
          </a:bodyPr>
          <a:lstStyle/>
          <a:p>
            <a:pPr>
              <a:lnSpc>
                <a:spcPts val="3359"/>
              </a:lnSpc>
              <a:spcBef>
                <a:spcPct val="0"/>
              </a:spcBef>
            </a:pPr>
            <a:r>
              <a:rPr lang="en-US" sz="2399">
                <a:solidFill>
                  <a:srgbClr val="373636"/>
                </a:solidFill>
                <a:latin typeface="Open Sauce"/>
              </a:rPr>
              <a:t>Percorso di formazione</a:t>
            </a:r>
          </a:p>
        </p:txBody>
      </p:sp>
      <p:sp>
        <p:nvSpPr>
          <p:cNvPr id="12" name="CasellaDiTesto 11">
            <a:extLst>
              <a:ext uri="{FF2B5EF4-FFF2-40B4-BE49-F238E27FC236}">
                <a16:creationId xmlns:a16="http://schemas.microsoft.com/office/drawing/2014/main" id="{4226F91D-DBD4-41E0-ADD3-7E3B4AE2ADF8}"/>
              </a:ext>
            </a:extLst>
          </p:cNvPr>
          <p:cNvSpPr txBox="1"/>
          <p:nvPr/>
        </p:nvSpPr>
        <p:spPr>
          <a:xfrm>
            <a:off x="1372459" y="2603508"/>
            <a:ext cx="12882895" cy="830997"/>
          </a:xfrm>
          <a:prstGeom prst="rect">
            <a:avLst/>
          </a:prstGeom>
          <a:noFill/>
        </p:spPr>
        <p:txBody>
          <a:bodyPr wrap="square">
            <a:spAutoFit/>
          </a:bodyPr>
          <a:lstStyle/>
          <a:p>
            <a:pPr algn="just"/>
            <a:r>
              <a:rPr lang="it-IT" sz="4800" dirty="0"/>
              <a:t>1) CONSIDERAZIONE 1</a:t>
            </a:r>
          </a:p>
        </p:txBody>
      </p:sp>
      <p:sp>
        <p:nvSpPr>
          <p:cNvPr id="13" name="CasellaDiTesto 12">
            <a:extLst>
              <a:ext uri="{FF2B5EF4-FFF2-40B4-BE49-F238E27FC236}">
                <a16:creationId xmlns:a16="http://schemas.microsoft.com/office/drawing/2014/main" id="{31E60D77-8D0B-45CE-A948-FECDE16087B5}"/>
              </a:ext>
            </a:extLst>
          </p:cNvPr>
          <p:cNvSpPr txBox="1"/>
          <p:nvPr/>
        </p:nvSpPr>
        <p:spPr>
          <a:xfrm>
            <a:off x="1362934" y="3507444"/>
            <a:ext cx="12882895" cy="830997"/>
          </a:xfrm>
          <a:prstGeom prst="rect">
            <a:avLst/>
          </a:prstGeom>
          <a:noFill/>
        </p:spPr>
        <p:txBody>
          <a:bodyPr wrap="square">
            <a:spAutoFit/>
          </a:bodyPr>
          <a:lstStyle/>
          <a:p>
            <a:pPr algn="just"/>
            <a:r>
              <a:rPr lang="it-IT" sz="4800" dirty="0"/>
              <a:t>a) Non tutti sono chiamati a predicare</a:t>
            </a:r>
          </a:p>
        </p:txBody>
      </p:sp>
      <p:sp>
        <p:nvSpPr>
          <p:cNvPr id="18" name="CasellaDiTesto 17">
            <a:extLst>
              <a:ext uri="{FF2B5EF4-FFF2-40B4-BE49-F238E27FC236}">
                <a16:creationId xmlns:a16="http://schemas.microsoft.com/office/drawing/2014/main" id="{538C62B3-1AE8-4324-A96A-6FE6A74A9AFA}"/>
              </a:ext>
            </a:extLst>
          </p:cNvPr>
          <p:cNvSpPr txBox="1"/>
          <p:nvPr/>
        </p:nvSpPr>
        <p:spPr>
          <a:xfrm>
            <a:off x="1354467" y="4332888"/>
            <a:ext cx="12882895" cy="830997"/>
          </a:xfrm>
          <a:prstGeom prst="rect">
            <a:avLst/>
          </a:prstGeom>
          <a:noFill/>
        </p:spPr>
        <p:txBody>
          <a:bodyPr wrap="square">
            <a:spAutoFit/>
          </a:bodyPr>
          <a:lstStyle/>
          <a:p>
            <a:pPr algn="just"/>
            <a:r>
              <a:rPr lang="it-IT" sz="4800" dirty="0"/>
              <a:t>2) CONSIDERAZIONE 2</a:t>
            </a:r>
          </a:p>
        </p:txBody>
      </p:sp>
      <p:sp>
        <p:nvSpPr>
          <p:cNvPr id="19" name="CasellaDiTesto 18">
            <a:extLst>
              <a:ext uri="{FF2B5EF4-FFF2-40B4-BE49-F238E27FC236}">
                <a16:creationId xmlns:a16="http://schemas.microsoft.com/office/drawing/2014/main" id="{81B215EA-B4E9-4D86-AFE2-F0BF37D92203}"/>
              </a:ext>
            </a:extLst>
          </p:cNvPr>
          <p:cNvSpPr txBox="1"/>
          <p:nvPr/>
        </p:nvSpPr>
        <p:spPr>
          <a:xfrm>
            <a:off x="1344942" y="5236824"/>
            <a:ext cx="12882895" cy="830997"/>
          </a:xfrm>
          <a:prstGeom prst="rect">
            <a:avLst/>
          </a:prstGeom>
          <a:noFill/>
        </p:spPr>
        <p:txBody>
          <a:bodyPr wrap="square">
            <a:spAutoFit/>
          </a:bodyPr>
          <a:lstStyle/>
          <a:p>
            <a:pPr algn="just"/>
            <a:r>
              <a:rPr lang="it-IT" sz="4800" dirty="0"/>
              <a:t>a) Dono da coltivare e far crescere</a:t>
            </a:r>
          </a:p>
        </p:txBody>
      </p:sp>
    </p:spTree>
    <p:extLst>
      <p:ext uri="{BB962C8B-B14F-4D97-AF65-F5344CB8AC3E}">
        <p14:creationId xmlns:p14="http://schemas.microsoft.com/office/powerpoint/2010/main" val="111956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dirty="0">
                  <a:solidFill>
                    <a:srgbClr val="373636"/>
                  </a:solidFill>
                  <a:latin typeface="Libre Franklin Bold"/>
                </a:rPr>
                <a:t>07</a:t>
              </a:r>
            </a:p>
          </p:txBody>
        </p:sp>
      </p:grpSp>
      <p:sp>
        <p:nvSpPr>
          <p:cNvPr id="6" name="AutoShape 6"/>
          <p:cNvSpPr/>
          <p:nvPr/>
        </p:nvSpPr>
        <p:spPr>
          <a:xfrm>
            <a:off x="16712990" y="9186907"/>
            <a:ext cx="546310" cy="156239"/>
          </a:xfrm>
          <a:prstGeom prst="rect">
            <a:avLst/>
          </a:prstGeom>
          <a:solidFill>
            <a:srgbClr val="3745F4"/>
          </a:solidFill>
        </p:spPr>
      </p:sp>
      <p:sp>
        <p:nvSpPr>
          <p:cNvPr id="7" name="AutoShape 7"/>
          <p:cNvSpPr/>
          <p:nvPr/>
        </p:nvSpPr>
        <p:spPr>
          <a:xfrm>
            <a:off x="0" y="8242105"/>
            <a:ext cx="18288000" cy="9525"/>
          </a:xfrm>
          <a:prstGeom prst="rect">
            <a:avLst/>
          </a:prstGeom>
          <a:solidFill>
            <a:srgbClr val="373636"/>
          </a:solidFill>
        </p:spPr>
      </p:sp>
      <p:pic>
        <p:nvPicPr>
          <p:cNvPr id="8" name="Picture 8"/>
          <p:cNvPicPr>
            <a:picLocks noChangeAspect="1"/>
          </p:cNvPicPr>
          <p:nvPr/>
        </p:nvPicPr>
        <p:blipFill>
          <a:blip r:embed="rId2"/>
          <a:srcRect/>
          <a:stretch>
            <a:fillRect/>
          </a:stretch>
        </p:blipFill>
        <p:spPr>
          <a:xfrm>
            <a:off x="13944600" y="24367"/>
            <a:ext cx="4693150" cy="3129744"/>
          </a:xfrm>
          <a:prstGeom prst="rect">
            <a:avLst/>
          </a:prstGeom>
        </p:spPr>
      </p:pic>
      <p:sp>
        <p:nvSpPr>
          <p:cNvPr id="9" name="TextBox 9"/>
          <p:cNvSpPr txBox="1"/>
          <p:nvPr/>
        </p:nvSpPr>
        <p:spPr>
          <a:xfrm>
            <a:off x="1422586" y="381343"/>
            <a:ext cx="10533438" cy="826135"/>
          </a:xfrm>
          <a:prstGeom prst="rect">
            <a:avLst/>
          </a:prstGeom>
        </p:spPr>
        <p:txBody>
          <a:bodyPr lIns="0" tIns="0" rIns="0" bIns="0" rtlCol="0" anchor="t">
            <a:spAutoFit/>
          </a:bodyPr>
          <a:lstStyle/>
          <a:p>
            <a:pPr>
              <a:lnSpc>
                <a:spcPts val="6380"/>
              </a:lnSpc>
            </a:pPr>
            <a:r>
              <a:rPr lang="en-US" sz="5800" dirty="0">
                <a:solidFill>
                  <a:srgbClr val="373636"/>
                </a:solidFill>
                <a:latin typeface="Open Sauce SemiBold Bold"/>
              </a:rPr>
              <a:t>La </a:t>
            </a:r>
            <a:r>
              <a:rPr lang="en-US" sz="5800" dirty="0" err="1">
                <a:solidFill>
                  <a:srgbClr val="373636"/>
                </a:solidFill>
                <a:latin typeface="Open Sauce SemiBold Bold"/>
              </a:rPr>
              <a:t>predicazione</a:t>
            </a:r>
            <a:r>
              <a:rPr lang="en-US" sz="5800" dirty="0">
                <a:solidFill>
                  <a:srgbClr val="373636"/>
                </a:solidFill>
                <a:latin typeface="Open Sauce SemiBold Bold"/>
              </a:rPr>
              <a:t> </a:t>
            </a:r>
            <a:r>
              <a:rPr lang="en-US" sz="5800" dirty="0" err="1">
                <a:solidFill>
                  <a:srgbClr val="373636"/>
                </a:solidFill>
                <a:latin typeface="Open Sauce SemiBold Bold"/>
              </a:rPr>
              <a:t>oggi</a:t>
            </a:r>
            <a:endParaRPr lang="en-US" sz="5800" dirty="0">
              <a:solidFill>
                <a:srgbClr val="373636"/>
              </a:solidFill>
              <a:latin typeface="Open Sauce SemiBold Bold"/>
            </a:endParaRPr>
          </a:p>
        </p:txBody>
      </p:sp>
      <p:sp>
        <p:nvSpPr>
          <p:cNvPr id="10" name="TextBox 10"/>
          <p:cNvSpPr txBox="1"/>
          <p:nvPr/>
        </p:nvSpPr>
        <p:spPr>
          <a:xfrm>
            <a:off x="2498781" y="8978068"/>
            <a:ext cx="7852224" cy="411990"/>
          </a:xfrm>
          <a:prstGeom prst="rect">
            <a:avLst/>
          </a:prstGeom>
        </p:spPr>
        <p:txBody>
          <a:bodyPr lIns="0" tIns="0" rIns="0" bIns="0" rtlCol="0" anchor="t">
            <a:spAutoFit/>
          </a:bodyPr>
          <a:lstStyle/>
          <a:p>
            <a:pPr>
              <a:lnSpc>
                <a:spcPts val="3359"/>
              </a:lnSpc>
              <a:spcBef>
                <a:spcPct val="0"/>
              </a:spcBef>
            </a:pPr>
            <a:r>
              <a:rPr lang="en-US" sz="2399">
                <a:solidFill>
                  <a:srgbClr val="373636"/>
                </a:solidFill>
                <a:latin typeface="Open Sauce"/>
              </a:rPr>
              <a:t>Percorso di formazione</a:t>
            </a:r>
          </a:p>
        </p:txBody>
      </p:sp>
      <p:sp>
        <p:nvSpPr>
          <p:cNvPr id="12" name="CasellaDiTesto 11">
            <a:extLst>
              <a:ext uri="{FF2B5EF4-FFF2-40B4-BE49-F238E27FC236}">
                <a16:creationId xmlns:a16="http://schemas.microsoft.com/office/drawing/2014/main" id="{4226F91D-DBD4-41E0-ADD3-7E3B4AE2ADF8}"/>
              </a:ext>
            </a:extLst>
          </p:cNvPr>
          <p:cNvSpPr txBox="1"/>
          <p:nvPr/>
        </p:nvSpPr>
        <p:spPr>
          <a:xfrm>
            <a:off x="1328009" y="1525062"/>
            <a:ext cx="12882895" cy="1569660"/>
          </a:xfrm>
          <a:prstGeom prst="rect">
            <a:avLst/>
          </a:prstGeom>
          <a:noFill/>
        </p:spPr>
        <p:txBody>
          <a:bodyPr wrap="square">
            <a:spAutoFit/>
          </a:bodyPr>
          <a:lstStyle/>
          <a:p>
            <a:pPr algn="just"/>
            <a:r>
              <a:rPr lang="it-IT" sz="4800" dirty="0"/>
              <a:t>1) COSA FA DI UNA PREDICA UNA BUONA PREDICA?</a:t>
            </a:r>
          </a:p>
        </p:txBody>
      </p:sp>
      <p:sp>
        <p:nvSpPr>
          <p:cNvPr id="13" name="CasellaDiTesto 12">
            <a:extLst>
              <a:ext uri="{FF2B5EF4-FFF2-40B4-BE49-F238E27FC236}">
                <a16:creationId xmlns:a16="http://schemas.microsoft.com/office/drawing/2014/main" id="{31E60D77-8D0B-45CE-A948-FECDE16087B5}"/>
              </a:ext>
            </a:extLst>
          </p:cNvPr>
          <p:cNvSpPr txBox="1"/>
          <p:nvPr/>
        </p:nvSpPr>
        <p:spPr>
          <a:xfrm>
            <a:off x="1328009" y="3049914"/>
            <a:ext cx="12882895" cy="830997"/>
          </a:xfrm>
          <a:prstGeom prst="rect">
            <a:avLst/>
          </a:prstGeom>
          <a:noFill/>
        </p:spPr>
        <p:txBody>
          <a:bodyPr wrap="square">
            <a:spAutoFit/>
          </a:bodyPr>
          <a:lstStyle/>
          <a:p>
            <a:pPr algn="just"/>
            <a:r>
              <a:rPr lang="it-IT" sz="4800" dirty="0"/>
              <a:t>a) Proclamare la testimonianza di Dio ( 1 </a:t>
            </a:r>
            <a:r>
              <a:rPr lang="it-IT" sz="4800" dirty="0" err="1"/>
              <a:t>Cor</a:t>
            </a:r>
            <a:r>
              <a:rPr lang="it-IT" sz="4800" dirty="0"/>
              <a:t> 2:1)</a:t>
            </a:r>
          </a:p>
        </p:txBody>
      </p:sp>
      <p:sp>
        <p:nvSpPr>
          <p:cNvPr id="15" name="CasellaDiTesto 14">
            <a:extLst>
              <a:ext uri="{FF2B5EF4-FFF2-40B4-BE49-F238E27FC236}">
                <a16:creationId xmlns:a16="http://schemas.microsoft.com/office/drawing/2014/main" id="{C0DC7CDE-EA5C-424A-B813-740480F6109C}"/>
              </a:ext>
            </a:extLst>
          </p:cNvPr>
          <p:cNvSpPr txBox="1"/>
          <p:nvPr/>
        </p:nvSpPr>
        <p:spPr>
          <a:xfrm>
            <a:off x="1328008" y="3938637"/>
            <a:ext cx="12882895" cy="830997"/>
          </a:xfrm>
          <a:prstGeom prst="rect">
            <a:avLst/>
          </a:prstGeom>
          <a:noFill/>
        </p:spPr>
        <p:txBody>
          <a:bodyPr wrap="square">
            <a:spAutoFit/>
          </a:bodyPr>
          <a:lstStyle/>
          <a:p>
            <a:pPr algn="just"/>
            <a:r>
              <a:rPr lang="it-IT" sz="4800" dirty="0"/>
              <a:t>b) Proclamare ai Giudei e ai Gentili ( 1 </a:t>
            </a:r>
            <a:r>
              <a:rPr lang="it-IT" sz="4800" dirty="0" err="1"/>
              <a:t>Cor</a:t>
            </a:r>
            <a:r>
              <a:rPr lang="it-IT" sz="4800" dirty="0"/>
              <a:t> 1:24)</a:t>
            </a:r>
          </a:p>
        </p:txBody>
      </p:sp>
      <p:sp>
        <p:nvSpPr>
          <p:cNvPr id="16" name="CasellaDiTesto 15">
            <a:extLst>
              <a:ext uri="{FF2B5EF4-FFF2-40B4-BE49-F238E27FC236}">
                <a16:creationId xmlns:a16="http://schemas.microsoft.com/office/drawing/2014/main" id="{FCF217D7-4792-448B-B6EF-2B14B879131C}"/>
              </a:ext>
            </a:extLst>
          </p:cNvPr>
          <p:cNvSpPr txBox="1"/>
          <p:nvPr/>
        </p:nvSpPr>
        <p:spPr>
          <a:xfrm>
            <a:off x="1328008" y="4749038"/>
            <a:ext cx="12882895" cy="830997"/>
          </a:xfrm>
          <a:prstGeom prst="rect">
            <a:avLst/>
          </a:prstGeom>
          <a:noFill/>
        </p:spPr>
        <p:txBody>
          <a:bodyPr wrap="square">
            <a:spAutoFit/>
          </a:bodyPr>
          <a:lstStyle/>
          <a:p>
            <a:pPr algn="just"/>
            <a:r>
              <a:rPr lang="it-IT" sz="4800" dirty="0"/>
              <a:t>c) QUINDI PREDICA CRISTO!</a:t>
            </a:r>
          </a:p>
        </p:txBody>
      </p:sp>
      <p:sp>
        <p:nvSpPr>
          <p:cNvPr id="17" name="CasellaDiTesto 16">
            <a:extLst>
              <a:ext uri="{FF2B5EF4-FFF2-40B4-BE49-F238E27FC236}">
                <a16:creationId xmlns:a16="http://schemas.microsoft.com/office/drawing/2014/main" id="{3B18ADA5-A534-4650-8788-56E5CC8E155C}"/>
              </a:ext>
            </a:extLst>
          </p:cNvPr>
          <p:cNvSpPr txBox="1"/>
          <p:nvPr/>
        </p:nvSpPr>
        <p:spPr>
          <a:xfrm>
            <a:off x="1320600" y="5640989"/>
            <a:ext cx="15500550" cy="830997"/>
          </a:xfrm>
          <a:prstGeom prst="rect">
            <a:avLst/>
          </a:prstGeom>
          <a:noFill/>
        </p:spPr>
        <p:txBody>
          <a:bodyPr wrap="square">
            <a:spAutoFit/>
          </a:bodyPr>
          <a:lstStyle/>
          <a:p>
            <a:pPr algn="just"/>
            <a:r>
              <a:rPr lang="it-IT" sz="4800" dirty="0"/>
              <a:t>2) COSA FA DI UN PREDICATORE UN BUON PREDICATORE?</a:t>
            </a:r>
          </a:p>
        </p:txBody>
      </p:sp>
      <p:sp>
        <p:nvSpPr>
          <p:cNvPr id="20" name="CasellaDiTesto 19">
            <a:extLst>
              <a:ext uri="{FF2B5EF4-FFF2-40B4-BE49-F238E27FC236}">
                <a16:creationId xmlns:a16="http://schemas.microsoft.com/office/drawing/2014/main" id="{0FD6DDC1-BD75-41F7-BA93-FC24891785B4}"/>
              </a:ext>
            </a:extLst>
          </p:cNvPr>
          <p:cNvSpPr txBox="1"/>
          <p:nvPr/>
        </p:nvSpPr>
        <p:spPr>
          <a:xfrm>
            <a:off x="1363993" y="6570020"/>
            <a:ext cx="14676107" cy="1569660"/>
          </a:xfrm>
          <a:prstGeom prst="rect">
            <a:avLst/>
          </a:prstGeom>
          <a:noFill/>
        </p:spPr>
        <p:txBody>
          <a:bodyPr wrap="square">
            <a:spAutoFit/>
          </a:bodyPr>
          <a:lstStyle/>
          <a:p>
            <a:pPr algn="just"/>
            <a:r>
              <a:rPr lang="it-IT" sz="4800" dirty="0"/>
              <a:t>a) Offrire Cristo come persona viva che ha trasformato la nostra vita</a:t>
            </a:r>
          </a:p>
        </p:txBody>
      </p:sp>
    </p:spTree>
    <p:extLst>
      <p:ext uri="{BB962C8B-B14F-4D97-AF65-F5344CB8AC3E}">
        <p14:creationId xmlns:p14="http://schemas.microsoft.com/office/powerpoint/2010/main" val="2518710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790</Words>
  <Application>Microsoft Office PowerPoint</Application>
  <PresentationFormat>Personalizzato</PresentationFormat>
  <Paragraphs>72</Paragraphs>
  <Slides>11</Slides>
  <Notes>0</Notes>
  <HiddenSlides>1</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Open Sauce</vt:lpstr>
      <vt:lpstr>Open Sauce SemiBold</vt:lpstr>
      <vt:lpstr>Calibri</vt:lpstr>
      <vt:lpstr>Libre Franklin Bold</vt:lpstr>
      <vt:lpstr>Arial</vt:lpstr>
      <vt:lpstr>Open Sauce SemiBold Bold</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PREDICA</dc:title>
  <cp:lastModifiedBy>serafino Amelio</cp:lastModifiedBy>
  <cp:revision>9</cp:revision>
  <dcterms:created xsi:type="dcterms:W3CDTF">2006-08-16T00:00:00Z</dcterms:created>
  <dcterms:modified xsi:type="dcterms:W3CDTF">2021-02-09T11:25:33Z</dcterms:modified>
  <dc:identifier>DAEVoaqHp_Y</dc:identifier>
</cp:coreProperties>
</file>